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8" r:id="rId1"/>
  </p:sldMasterIdLst>
  <p:notesMasterIdLst>
    <p:notesMasterId r:id="rId79"/>
  </p:notesMasterIdLst>
  <p:handoutMasterIdLst>
    <p:handoutMasterId r:id="rId80"/>
  </p:handoutMasterIdLst>
  <p:sldIdLst>
    <p:sldId id="256" r:id="rId2"/>
    <p:sldId id="368" r:id="rId3"/>
    <p:sldId id="333" r:id="rId4"/>
    <p:sldId id="335" r:id="rId5"/>
    <p:sldId id="362" r:id="rId6"/>
    <p:sldId id="370" r:id="rId7"/>
    <p:sldId id="364" r:id="rId8"/>
    <p:sldId id="365" r:id="rId9"/>
    <p:sldId id="366" r:id="rId10"/>
    <p:sldId id="367" r:id="rId11"/>
    <p:sldId id="375" r:id="rId12"/>
    <p:sldId id="338" r:id="rId13"/>
    <p:sldId id="369" r:id="rId14"/>
    <p:sldId id="374" r:id="rId15"/>
    <p:sldId id="257" r:id="rId16"/>
    <p:sldId id="258" r:id="rId17"/>
    <p:sldId id="259" r:id="rId18"/>
    <p:sldId id="345" r:id="rId19"/>
    <p:sldId id="346" r:id="rId20"/>
    <p:sldId id="347" r:id="rId21"/>
    <p:sldId id="260" r:id="rId22"/>
    <p:sldId id="298" r:id="rId23"/>
    <p:sldId id="273" r:id="rId24"/>
    <p:sldId id="272" r:id="rId25"/>
    <p:sldId id="286" r:id="rId26"/>
    <p:sldId id="287" r:id="rId27"/>
    <p:sldId id="348" r:id="rId28"/>
    <p:sldId id="274" r:id="rId29"/>
    <p:sldId id="275" r:id="rId30"/>
    <p:sldId id="277" r:id="rId31"/>
    <p:sldId id="280" r:id="rId32"/>
    <p:sldId id="281" r:id="rId33"/>
    <p:sldId id="282" r:id="rId34"/>
    <p:sldId id="283" r:id="rId35"/>
    <p:sldId id="278" r:id="rId36"/>
    <p:sldId id="349" r:id="rId37"/>
    <p:sldId id="284" r:id="rId38"/>
    <p:sldId id="285" r:id="rId39"/>
    <p:sldId id="288" r:id="rId40"/>
    <p:sldId id="279" r:id="rId41"/>
    <p:sldId id="376" r:id="rId42"/>
    <p:sldId id="262" r:id="rId43"/>
    <p:sldId id="264" r:id="rId44"/>
    <p:sldId id="265" r:id="rId45"/>
    <p:sldId id="266" r:id="rId46"/>
    <p:sldId id="267" r:id="rId47"/>
    <p:sldId id="268" r:id="rId48"/>
    <p:sldId id="269" r:id="rId49"/>
    <p:sldId id="299" r:id="rId50"/>
    <p:sldId id="377" r:id="rId51"/>
    <p:sldId id="292" r:id="rId52"/>
    <p:sldId id="293" r:id="rId53"/>
    <p:sldId id="294" r:id="rId54"/>
    <p:sldId id="310" r:id="rId55"/>
    <p:sldId id="295" r:id="rId56"/>
    <p:sldId id="296" r:id="rId57"/>
    <p:sldId id="311" r:id="rId58"/>
    <p:sldId id="314" r:id="rId59"/>
    <p:sldId id="290" r:id="rId60"/>
    <p:sldId id="291" r:id="rId61"/>
    <p:sldId id="339" r:id="rId62"/>
    <p:sldId id="371" r:id="rId63"/>
    <p:sldId id="372" r:id="rId64"/>
    <p:sldId id="373" r:id="rId65"/>
    <p:sldId id="351" r:id="rId66"/>
    <p:sldId id="306" r:id="rId67"/>
    <p:sldId id="340" r:id="rId68"/>
    <p:sldId id="342" r:id="rId69"/>
    <p:sldId id="344" r:id="rId70"/>
    <p:sldId id="358" r:id="rId71"/>
    <p:sldId id="356" r:id="rId72"/>
    <p:sldId id="353" r:id="rId73"/>
    <p:sldId id="354" r:id="rId74"/>
    <p:sldId id="355" r:id="rId75"/>
    <p:sldId id="359" r:id="rId76"/>
    <p:sldId id="360" r:id="rId77"/>
    <p:sldId id="357" r:id="rId7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9949"/>
    <a:srgbClr val="688C5E"/>
    <a:srgbClr val="00518E"/>
    <a:srgbClr val="7CAADC"/>
    <a:srgbClr val="002B82"/>
    <a:srgbClr val="002F8E"/>
    <a:srgbClr val="CC66FF"/>
    <a:srgbClr val="7DDDFF"/>
    <a:srgbClr val="FF00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6" d="100"/>
        <a:sy n="126" d="100"/>
      </p:scale>
      <p:origin x="0" y="295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90460BC-BD7B-445E-A582-C6366B0D6AF7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DD1307B-B0EF-4A30-AA6E-4BEB84AD5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457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5B48D88-EFDA-48EC-901E-AFC52CCE3353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7C3CC01-52F0-493F-B689-481D1B1F9A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061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5880B7-4CD6-4D32-9DAA-F9D7F60C611B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6038" y="768350"/>
            <a:ext cx="4302125" cy="3225800"/>
          </a:xfrm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9467" y="4149725"/>
            <a:ext cx="6231467" cy="4684713"/>
          </a:xfrm>
          <a:noFill/>
          <a:ln/>
        </p:spPr>
        <p:txBody>
          <a:bodyPr/>
          <a:lstStyle/>
          <a:p>
            <a:pPr eaLnBrk="1" hangingPunct="1"/>
            <a:r>
              <a:rPr lang="en-US" smtClean="0"/>
              <a:t>The educational strategies we’ve discussed today are behaviorally based  and have been shown to be effective in working with students with autism.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How many of you have heard of ABA or Applied Behavior Analysis?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It is probably the most  misused term heard in the world of autism! Sometimes we hear people say “we do ABA here” or a parent  may say “I want ABA”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ABA or Applied Behavior Analysis is the umbrella term used to describe many of the instructional approaches used in teaching students with autism…or any student for that matter.</a:t>
            </a:r>
          </a:p>
          <a:p>
            <a:pPr eaLnBrk="1" hangingPunct="1"/>
            <a:r>
              <a:rPr lang="en-US" smtClean="0"/>
              <a:t>Listed here are some of the educational strategies people refer to when using the term ABA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b="1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489AED-9D7A-467E-AF17-DE5D781023F2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243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6425"/>
            <a:ext cx="5140960" cy="4183063"/>
          </a:xfrm>
          <a:noFill/>
          <a:ln/>
        </p:spPr>
        <p:txBody>
          <a:bodyPr/>
          <a:lstStyle/>
          <a:p>
            <a:pPr eaLnBrk="1" hangingPunct="1"/>
            <a:r>
              <a:rPr lang="en-US" smtClean="0"/>
              <a:t>Refer to handout from Ron.  Identifying functions of behavior.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22D719-C5AB-4EAD-A375-41B384C90B50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Matching concrete objects to symbols</a:t>
            </a:r>
          </a:p>
          <a:p>
            <a:pPr eaLnBrk="1" hangingPunct="1"/>
            <a:r>
              <a:rPr lang="en-US" smtClean="0"/>
              <a:t>Name recognition</a:t>
            </a:r>
          </a:p>
          <a:p>
            <a:pPr eaLnBrk="1" hangingPunct="1"/>
            <a:r>
              <a:rPr lang="en-US" smtClean="0"/>
              <a:t>Sorting objects by attribute (color, size, etc.)</a:t>
            </a:r>
          </a:p>
          <a:p>
            <a:pPr eaLnBrk="1" hangingPunct="1"/>
            <a:r>
              <a:rPr lang="en-US" smtClean="0"/>
              <a:t>Hand raising</a:t>
            </a:r>
          </a:p>
          <a:p>
            <a:pPr eaLnBrk="1" hangingPunct="1"/>
            <a:r>
              <a:rPr lang="en-US" smtClean="0"/>
              <a:t>Requesting food choices</a:t>
            </a:r>
          </a:p>
          <a:p>
            <a:pPr eaLnBrk="1" hangingPunct="1"/>
            <a:r>
              <a:rPr lang="en-US" smtClean="0"/>
              <a:t>Matching concrete objects to symbols</a:t>
            </a:r>
          </a:p>
          <a:p>
            <a:pPr eaLnBrk="1" hangingPunct="1"/>
            <a:r>
              <a:rPr lang="en-US" smtClean="0"/>
              <a:t>Name recognition</a:t>
            </a:r>
          </a:p>
          <a:p>
            <a:pPr eaLnBrk="1" hangingPunct="1"/>
            <a:r>
              <a:rPr lang="en-US" smtClean="0"/>
              <a:t>Sorting objects by attribute (color, size, etc.)</a:t>
            </a:r>
          </a:p>
          <a:p>
            <a:pPr eaLnBrk="1" hangingPunct="1"/>
            <a:r>
              <a:rPr lang="en-US" smtClean="0"/>
              <a:t>Hand raising</a:t>
            </a:r>
          </a:p>
          <a:p>
            <a:pPr eaLnBrk="1" hangingPunct="1"/>
            <a:r>
              <a:rPr lang="en-US" smtClean="0"/>
              <a:t>Requesting food choices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22D719-C5AB-4EAD-A375-41B384C90B50}" type="slidenum">
              <a:rPr lang="en-US" smtClean="0"/>
              <a:pPr/>
              <a:t>49</a:t>
            </a:fld>
            <a:endParaRPr lang="en-US" smtClean="0"/>
          </a:p>
        </p:txBody>
      </p:sp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Matching concrete objects to symbols</a:t>
            </a:r>
          </a:p>
          <a:p>
            <a:pPr eaLnBrk="1" hangingPunct="1"/>
            <a:r>
              <a:rPr lang="en-US" smtClean="0"/>
              <a:t>Name recognition</a:t>
            </a:r>
          </a:p>
          <a:p>
            <a:pPr eaLnBrk="1" hangingPunct="1"/>
            <a:r>
              <a:rPr lang="en-US" smtClean="0"/>
              <a:t>Sorting objects by attribute (color, size, etc.)</a:t>
            </a:r>
          </a:p>
          <a:p>
            <a:pPr eaLnBrk="1" hangingPunct="1"/>
            <a:r>
              <a:rPr lang="en-US" smtClean="0"/>
              <a:t>Hand raising</a:t>
            </a:r>
          </a:p>
          <a:p>
            <a:pPr eaLnBrk="1" hangingPunct="1"/>
            <a:r>
              <a:rPr lang="en-US" smtClean="0"/>
              <a:t>Requesting food choices</a:t>
            </a:r>
          </a:p>
          <a:p>
            <a:pPr eaLnBrk="1" hangingPunct="1"/>
            <a:r>
              <a:rPr lang="en-US" smtClean="0"/>
              <a:t>Matching concrete objects to symbols</a:t>
            </a:r>
          </a:p>
          <a:p>
            <a:pPr eaLnBrk="1" hangingPunct="1"/>
            <a:r>
              <a:rPr lang="en-US" smtClean="0"/>
              <a:t>Name recognition</a:t>
            </a:r>
          </a:p>
          <a:p>
            <a:pPr eaLnBrk="1" hangingPunct="1"/>
            <a:r>
              <a:rPr lang="en-US" smtClean="0"/>
              <a:t>Sorting objects by attribute (color, size, etc.)</a:t>
            </a:r>
          </a:p>
          <a:p>
            <a:pPr eaLnBrk="1" hangingPunct="1"/>
            <a:r>
              <a:rPr lang="en-US" smtClean="0"/>
              <a:t>Hand raising</a:t>
            </a:r>
          </a:p>
          <a:p>
            <a:pPr eaLnBrk="1" hangingPunct="1"/>
            <a:r>
              <a:rPr lang="en-US" smtClean="0"/>
              <a:t>Requesting food choices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8D9AFD-E534-4F4A-B24C-33347BE8316B}" type="slidenum">
              <a:rPr lang="en-US" smtClean="0"/>
              <a:pPr/>
              <a:t>53</a:t>
            </a:fld>
            <a:endParaRPr lang="en-US" smtClean="0"/>
          </a:p>
        </p:txBody>
      </p:sp>
      <p:sp>
        <p:nvSpPr>
          <p:cNvPr id="285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Methods to use to gain instructional control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b="1" smtClean="0"/>
              <a:t>Not doing these things to begin with can cause people or things to become unpleasant conditions.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050EFB-4DF8-4853-8FD6-A7C70251B6AE}" type="slidenum">
              <a:rPr lang="en-US" smtClean="0"/>
              <a:pPr/>
              <a:t>59</a:t>
            </a:fld>
            <a:endParaRPr lang="en-US" smtClean="0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6425"/>
            <a:ext cx="5140960" cy="4183063"/>
          </a:xfrm>
          <a:noFill/>
          <a:ln/>
        </p:spPr>
        <p:txBody>
          <a:bodyPr/>
          <a:lstStyle/>
          <a:p>
            <a:pPr eaLnBrk="1" hangingPunct="1"/>
            <a:r>
              <a:rPr lang="en-US" smtClean="0"/>
              <a:t>Demonstrate these prompts for them and show clip of positional prompt from DTI tape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900C00-1B7A-478B-892E-C0DD9EBE8E9C}" type="slidenum">
              <a:rPr lang="en-US" smtClean="0"/>
              <a:pPr/>
              <a:t>60</a:t>
            </a:fld>
            <a:endParaRPr lang="en-US" smtClean="0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Prompts can prevent learning errors.</a:t>
            </a:r>
          </a:p>
          <a:p>
            <a:pPr eaLnBrk="1" hangingPunct="1"/>
            <a:r>
              <a:rPr lang="en-US" smtClean="0"/>
              <a:t>Follow incorrect response with a correction.</a:t>
            </a:r>
          </a:p>
          <a:p>
            <a:pPr eaLnBrk="1" hangingPunct="1"/>
            <a:r>
              <a:rPr lang="en-US" smtClean="0"/>
              <a:t>Vary reinforcement for prompted trials.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09" indent="-285734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2937" indent="-22858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111" indent="-22858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287" indent="-22858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0EE2778-B193-489F-9707-B0B3F57435B4}" type="slidenum">
              <a:rPr lang="en-US" smtClean="0"/>
              <a:pPr eaLnBrk="1" hangingPunct="1"/>
              <a:t>73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C81C-C57F-45CE-9A87-D2AA2559E907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9909-662D-4FB1-ACFD-90C0CBFFF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C81C-C57F-45CE-9A87-D2AA2559E907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9909-662D-4FB1-ACFD-90C0CBFFF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C81C-C57F-45CE-9A87-D2AA2559E907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9909-662D-4FB1-ACFD-90C0CBFFF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0458D-A340-41AA-8609-CBBE63D5CE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1E031-9A29-4A7F-9539-79255711C6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C81C-C57F-45CE-9A87-D2AA2559E907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9909-662D-4FB1-ACFD-90C0CBFFF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C81C-C57F-45CE-9A87-D2AA2559E907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9909-662D-4FB1-ACFD-90C0CBFFF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C81C-C57F-45CE-9A87-D2AA2559E907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9909-662D-4FB1-ACFD-90C0CBFFF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C81C-C57F-45CE-9A87-D2AA2559E907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9909-662D-4FB1-ACFD-90C0CBFFF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C81C-C57F-45CE-9A87-D2AA2559E907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9909-662D-4FB1-ACFD-90C0CBFFF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C81C-C57F-45CE-9A87-D2AA2559E907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9909-662D-4FB1-ACFD-90C0CBFFF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C81C-C57F-45CE-9A87-D2AA2559E907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9909-662D-4FB1-ACFD-90C0CBFFF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C81C-C57F-45CE-9A87-D2AA2559E907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9909-662D-4FB1-ACFD-90C0CBFFF4A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1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CC81C-C57F-45CE-9A87-D2AA2559E907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59909-662D-4FB1-ACFD-90C0CBFFF4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  <p:sldLayoutId id="2147483920" r:id="rId12"/>
    <p:sldLayoutId id="2147483921" r:id="rId1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aiu3autismteam.wikispaces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carlysvoice.com/home/carly-in-the-media/" TargetMode="Externa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arlysvoice.com/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haviordoctor.org/" TargetMode="External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attan.net/Videos/Browse/Single/?code_name=teaching_procedures_assembly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abcnews.go.com/health/autism" TargetMode="Externa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2learn.com/" TargetMode="External"/><Relationship Id="rId2" Type="http://schemas.openxmlformats.org/officeDocument/2006/relationships/hyperlink" Target="http://www.teacch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bcteach.com/" TargetMode="External"/><Relationship Id="rId4" Type="http://schemas.openxmlformats.org/officeDocument/2006/relationships/hyperlink" Target="http://www.thegraycenter.org/" TargetMode="Externa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haviordoctor.org/" TargetMode="External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mayer-johnson.com/media/catalog/product/cache/1/image/600x/040ec09b1e35df139433887a97daa66f/x/4/x4aa108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hyperlink" Target="http://www.amazon.com/gp/reader/1932565221/ref=sib_dp_pt" TargetMode="Externa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711718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Instructional Approaches for    Teaching Students with Autism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0056" y="2286000"/>
            <a:ext cx="8229600" cy="1493793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Intensive Instruction  &amp;  </a:t>
            </a:r>
          </a:p>
          <a:p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Structured Teaching</a:t>
            </a:r>
          </a:p>
          <a:p>
            <a:endParaRPr lang="en-US" sz="1400" dirty="0" smtClean="0"/>
          </a:p>
          <a:p>
            <a:r>
              <a:rPr lang="en-US" sz="1400" dirty="0" smtClean="0"/>
              <a:t>Michelle Lubetsky, </a:t>
            </a:r>
            <a:r>
              <a:rPr lang="en-US" sz="1400" dirty="0" err="1" smtClean="0"/>
              <a:t>M.Ed</a:t>
            </a:r>
            <a:r>
              <a:rPr lang="en-US" sz="1400" dirty="0" smtClean="0"/>
              <a:t>, BCBA</a:t>
            </a:r>
          </a:p>
          <a:p>
            <a:r>
              <a:rPr lang="en-US" sz="1400" dirty="0" smtClean="0"/>
              <a:t>Erin Peterson, </a:t>
            </a:r>
            <a:r>
              <a:rPr lang="en-US" sz="1400" dirty="0" err="1" smtClean="0"/>
              <a:t>M.Ed</a:t>
            </a:r>
            <a:endParaRPr lang="en-US" sz="1400" dirty="0" smtClean="0"/>
          </a:p>
          <a:p>
            <a:r>
              <a:rPr lang="en-US" sz="1400" dirty="0" smtClean="0"/>
              <a:t>Allegheny Intermediate Unit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5334000"/>
            <a:ext cx="670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Visit the wiki</a:t>
            </a:r>
            <a:br>
              <a:rPr lang="en-US" sz="3200" dirty="0">
                <a:solidFill>
                  <a:srgbClr val="FFFF00"/>
                </a:solidFill>
              </a:rPr>
            </a:br>
            <a:r>
              <a:rPr lang="en-US" sz="2400" dirty="0">
                <a:solidFill>
                  <a:srgbClr val="FFFF00"/>
                </a:solidFill>
                <a:hlinkClick r:id="rId2"/>
              </a:rPr>
              <a:t>http://aiu3autismteam.wikispaces.com/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8220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5724"/>
            <a:ext cx="8305800" cy="924475"/>
          </a:xfrm>
        </p:spPr>
        <p:txBody>
          <a:bodyPr/>
          <a:lstStyle/>
          <a:p>
            <a:r>
              <a:rPr lang="en-US" dirty="0" smtClean="0"/>
              <a:t>Comprehension is Linked to</a:t>
            </a:r>
            <a:br>
              <a:rPr lang="en-US" dirty="0" smtClean="0"/>
            </a:br>
            <a:r>
              <a:rPr lang="en-US" dirty="0" smtClean="0"/>
              <a:t>Executive Function </a:t>
            </a:r>
            <a:br>
              <a:rPr lang="en-US" dirty="0" smtClean="0"/>
            </a:br>
            <a:r>
              <a:rPr lang="en-US" sz="2800" dirty="0" smtClean="0"/>
              <a:t>Organization, Sequence, and Summarization</a:t>
            </a: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447487"/>
              </p:ext>
            </p:extLst>
          </p:nvPr>
        </p:nvGraphicFramePr>
        <p:xfrm>
          <a:off x="381000" y="2514600"/>
          <a:ext cx="8382000" cy="9144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7000"/>
                <a:gridCol w="1574800"/>
                <a:gridCol w="1219200"/>
                <a:gridCol w="1295400"/>
                <a:gridCol w="1295400"/>
                <a:gridCol w="1600200"/>
              </a:tblGrid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Setting</a:t>
                      </a:r>
                    </a:p>
                    <a:p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Characters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 Plot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Conflict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Climax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solidFill>
                      <a:srgbClr val="71994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Resolution</a:t>
                      </a:r>
                      <a:endParaRPr lang="en-US" dirty="0"/>
                    </a:p>
                  </a:txBody>
                  <a:tcPr>
                    <a:solidFill>
                      <a:srgbClr val="688C5E"/>
                    </a:solidFill>
                  </a:tcPr>
                </a:tc>
              </a:tr>
            </a:tbl>
          </a:graphicData>
        </a:graphic>
      </p:graphicFrame>
      <p:sp>
        <p:nvSpPr>
          <p:cNvPr id="5" name="Right Arrow 4"/>
          <p:cNvSpPr/>
          <p:nvPr/>
        </p:nvSpPr>
        <p:spPr>
          <a:xfrm>
            <a:off x="685800" y="3657600"/>
            <a:ext cx="7696200" cy="838200"/>
          </a:xfrm>
          <a:prstGeom prst="rightArrow">
            <a:avLst/>
          </a:prstGeom>
          <a:gradFill flip="none" rotWithShape="1">
            <a:gsLst>
              <a:gs pos="15000">
                <a:srgbClr val="D5E49F"/>
              </a:gs>
              <a:gs pos="0">
                <a:schemeClr val="accent1">
                  <a:tint val="660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97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Using Prior Knowledge         in Skill Acquisition</a:t>
            </a:r>
            <a:endParaRPr lang="en-US" sz="3600" dirty="0"/>
          </a:p>
        </p:txBody>
      </p:sp>
      <p:pic>
        <p:nvPicPr>
          <p:cNvPr id="2051" name="Picture 3" descr="C:\Users\michelle.lubetsky\AppData\Local\Microsoft\Windows\Temporary Internet Files\Content.IE5\ROVT70LP\MC90038969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199" y="2362200"/>
            <a:ext cx="2698219" cy="2416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38400" y="5333999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Fill in Activity</a:t>
            </a:r>
            <a:endParaRPr lang="en-US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93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85800"/>
            <a:ext cx="7848600" cy="924475"/>
          </a:xfrm>
        </p:spPr>
        <p:txBody>
          <a:bodyPr/>
          <a:lstStyle/>
          <a:p>
            <a:r>
              <a:rPr lang="en-US" dirty="0" smtClean="0"/>
              <a:t>The Connection Between             Skill Acquisition and Behavior?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52600"/>
            <a:ext cx="7391400" cy="42585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FFFF99"/>
                </a:solidFill>
              </a:rPr>
              <a:t>Activity: </a:t>
            </a:r>
          </a:p>
          <a:p>
            <a:r>
              <a:rPr lang="en-US" sz="2800" dirty="0" smtClean="0"/>
              <a:t>Think of a challenging skill for your target student. </a:t>
            </a:r>
          </a:p>
          <a:p>
            <a:r>
              <a:rPr lang="en-US" sz="2800" dirty="0" smtClean="0"/>
              <a:t>What characteristics may contribute to this?</a:t>
            </a:r>
          </a:p>
          <a:p>
            <a:endParaRPr lang="en-US" sz="2400" b="1" dirty="0" smtClean="0">
              <a:solidFill>
                <a:srgbClr val="FF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23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85800"/>
            <a:ext cx="7848600" cy="924475"/>
          </a:xfrm>
        </p:spPr>
        <p:txBody>
          <a:bodyPr/>
          <a:lstStyle/>
          <a:p>
            <a:r>
              <a:rPr lang="en-US" dirty="0" smtClean="0"/>
              <a:t>The Connection Between             Skill Acquisition and Behavior?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057400"/>
            <a:ext cx="7391400" cy="364899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b="1" dirty="0" smtClean="0">
              <a:solidFill>
                <a:srgbClr val="FFFF99"/>
              </a:solidFill>
            </a:endParaRPr>
          </a:p>
          <a:p>
            <a:r>
              <a:rPr lang="en-US" sz="2800" b="1" dirty="0" smtClean="0">
                <a:solidFill>
                  <a:srgbClr val="FFFF99"/>
                </a:solidFill>
              </a:rPr>
              <a:t>Article: </a:t>
            </a:r>
            <a:r>
              <a:rPr lang="en-US" sz="2800" i="1" dirty="0" smtClean="0"/>
              <a:t>No Child Wakes Up Determined to have a Bad Day</a:t>
            </a:r>
          </a:p>
          <a:p>
            <a:endParaRPr lang="en-US" sz="2800" i="1" dirty="0" smtClean="0"/>
          </a:p>
          <a:p>
            <a:r>
              <a:rPr lang="en-US" sz="2800" dirty="0" smtClean="0"/>
              <a:t>How can you enhance positive feelings toward instruction?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099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Save the Date: February 7,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Emily </a:t>
            </a:r>
            <a:r>
              <a:rPr lang="en-US" sz="3200" dirty="0" err="1" smtClean="0"/>
              <a:t>Iland</a:t>
            </a:r>
            <a:r>
              <a:rPr lang="en-US" sz="3200" dirty="0" smtClean="0"/>
              <a:t>, M.A</a:t>
            </a:r>
          </a:p>
          <a:p>
            <a:pPr marL="0" indent="0">
              <a:buNone/>
            </a:pPr>
            <a:r>
              <a:rPr lang="en-US" sz="3200" i="1" dirty="0" smtClean="0"/>
              <a:t>Drawing a Blank:</a:t>
            </a:r>
          </a:p>
          <a:p>
            <a:pPr marL="0" indent="0">
              <a:buNone/>
            </a:pPr>
            <a:r>
              <a:rPr lang="en-US" sz="3200" i="1" dirty="0" smtClean="0"/>
              <a:t>Improving Comprehension for Readers on the Autism Spectrum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301978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828800"/>
            <a:ext cx="7125113" cy="924475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News Flash: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Effective </a:t>
            </a:r>
            <a:r>
              <a:rPr lang="en-US" dirty="0"/>
              <a:t>Instruction </a:t>
            </a:r>
            <a:br>
              <a:rPr lang="en-US" dirty="0"/>
            </a:br>
            <a:r>
              <a:rPr lang="en-US" dirty="0"/>
              <a:t>for Students with ASD…</a:t>
            </a:r>
          </a:p>
        </p:txBody>
      </p:sp>
      <p:sp>
        <p:nvSpPr>
          <p:cNvPr id="2846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581400"/>
            <a:ext cx="8229600" cy="4114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000" i="1" dirty="0">
                <a:solidFill>
                  <a:schemeClr val="tx2"/>
                </a:solidFill>
              </a:rPr>
              <a:t>…</a:t>
            </a:r>
            <a:r>
              <a:rPr lang="en-US" sz="3600" i="1" dirty="0">
                <a:solidFill>
                  <a:schemeClr val="tx2"/>
                </a:solidFill>
              </a:rPr>
              <a:t>often integrates features from various instructional approaches!</a:t>
            </a:r>
            <a:r>
              <a:rPr lang="en-US" sz="3200" dirty="0"/>
              <a:t> </a:t>
            </a:r>
            <a:endParaRPr lang="en-US" sz="3600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dirty="0"/>
              <a:t>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sz="360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A38CA0-7C5A-4566-8FD4-2EABF22DD1B1}" type="slidenum">
              <a:rPr lang="en-US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676400"/>
            <a:ext cx="8610600" cy="9144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9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1371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/>
              <a:t>Findings of the </a:t>
            </a:r>
            <a:br>
              <a:rPr lang="en-US" sz="4000" dirty="0"/>
            </a:br>
            <a:r>
              <a:rPr lang="en-US" sz="4000" dirty="0"/>
              <a:t>National Research Council, 2001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00200"/>
            <a:ext cx="8686800" cy="53340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buNone/>
            </a:pP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“Teachers must be familiar with theory &amp; research concerning best practices for children with ASD, including…”</a:t>
            </a: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endParaRPr lang="en-US" sz="2400" dirty="0" smtClean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endParaRPr lang="en-US" sz="2000" b="1" dirty="0" smtClean="0">
              <a:solidFill>
                <a:srgbClr val="FFFFCC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1) applied behavior analysis, 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endParaRPr lang="en-US" sz="2000" b="1" dirty="0" smtClean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2) naturalistic learning, 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endParaRPr lang="en-US" sz="2000" b="1" dirty="0" smtClean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3) incidental teaching, 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endParaRPr lang="en-US" sz="2000" b="1" dirty="0" smtClean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4) assistive technology, 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endParaRPr lang="en-US" sz="2000" b="1" dirty="0" smtClean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5) socialization,</a:t>
            </a:r>
            <a:r>
              <a:rPr lang="en-US" sz="2000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endParaRPr lang="en-US" sz="2000" dirty="0" smtClean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endParaRPr lang="en-US" sz="1600" dirty="0" smtClean="0">
              <a:effectLst/>
              <a:latin typeface="Arial" charset="0"/>
            </a:endParaRP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endParaRPr lang="en-US" sz="1600" dirty="0" smtClean="0">
              <a:effectLst/>
              <a:latin typeface="Arial" charset="0"/>
            </a:endParaRPr>
          </a:p>
          <a:p>
            <a:pPr eaLnBrk="1" hangingPunct="1">
              <a:lnSpc>
                <a:spcPct val="60000"/>
              </a:lnSpc>
            </a:pPr>
            <a:endParaRPr lang="en-US" sz="1400" dirty="0" smtClean="0">
              <a:effectLst/>
              <a:latin typeface="Arial" charset="0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E37DE9A7-0BF7-4B12-AF79-7A6F853F414E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5029200" y="2514600"/>
            <a:ext cx="3048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4114800" y="2895600"/>
            <a:ext cx="5029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0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6) communication, </a:t>
            </a:r>
          </a:p>
          <a:p>
            <a:pPr eaLnBrk="0" hangingPunct="0"/>
            <a:endParaRPr lang="en-US" sz="2000" b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eaLnBrk="0" hangingPunct="0"/>
            <a:r>
              <a:rPr lang="en-US" sz="20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7) inclusion, </a:t>
            </a:r>
          </a:p>
          <a:p>
            <a:pPr eaLnBrk="0" hangingPunct="0"/>
            <a:endParaRPr lang="en-US" sz="2000" b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eaLnBrk="0" hangingPunct="0"/>
            <a:r>
              <a:rPr lang="en-US" sz="20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8) adaptation of the environment, </a:t>
            </a:r>
          </a:p>
          <a:p>
            <a:pPr eaLnBrk="0" hangingPunct="0"/>
            <a:endParaRPr lang="en-US" sz="2000" b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eaLnBrk="0" hangingPunct="0"/>
            <a:r>
              <a:rPr lang="en-US" sz="20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9) language interventions, </a:t>
            </a:r>
          </a:p>
          <a:p>
            <a:pPr eaLnBrk="0" hangingPunct="0"/>
            <a:endParaRPr lang="en-US" sz="2000" b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eaLnBrk="0" hangingPunct="0"/>
            <a:r>
              <a:rPr lang="en-US" sz="20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10) </a:t>
            </a:r>
            <a:r>
              <a:rPr lang="en-US" sz="20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assessment,</a:t>
            </a:r>
          </a:p>
          <a:p>
            <a:pPr eaLnBrk="0" hangingPunct="0"/>
            <a:endParaRPr lang="en-US" sz="2000" b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eaLnBrk="0" hangingPunct="0"/>
            <a:r>
              <a:rPr lang="en-US" sz="20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11) </a:t>
            </a:r>
            <a:r>
              <a:rPr lang="en-US" sz="20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effective </a:t>
            </a:r>
            <a:r>
              <a:rPr lang="en-US" sz="20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use of data </a:t>
            </a:r>
            <a:r>
              <a:rPr lang="en-US" sz="20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collection </a:t>
            </a:r>
            <a:endParaRPr lang="en-US" sz="2000" b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eaLnBrk="0" hangingPunct="0"/>
            <a:r>
              <a:rPr lang="en-US" sz="20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systems</a:t>
            </a:r>
          </a:p>
          <a:p>
            <a:pPr eaLnBrk="0" hangingPunct="0"/>
            <a:endParaRPr lang="en-US" sz="2000" b="1" dirty="0">
              <a:solidFill>
                <a:srgbClr val="FFFFCC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828800"/>
            <a:ext cx="8686800" cy="13716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Updated Information on Interventions:</a:t>
            </a:r>
            <a:br>
              <a:rPr lang="en-US" sz="3600" dirty="0" smtClean="0"/>
            </a:br>
            <a:r>
              <a:rPr lang="en-US" sz="3600" dirty="0" smtClean="0"/>
              <a:t>National Autism Center, 2009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8610600" cy="4648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100" dirty="0" smtClean="0">
                <a:effectLst/>
              </a:rPr>
              <a:t>    </a:t>
            </a:r>
            <a:r>
              <a:rPr lang="en-US" sz="21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Standards Project </a:t>
            </a:r>
            <a:r>
              <a:rPr lang="en-US" sz="2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(nationalautismcenter.org): provides critical information about treatments shown to be effective for individuals w/ ASD.</a:t>
            </a:r>
          </a:p>
          <a:p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71550" lvl="1" indent="-514350">
              <a:buClr>
                <a:srgbClr val="0070C0"/>
              </a:buClr>
              <a:buSzPct val="89000"/>
              <a:buFont typeface="+mj-lt"/>
              <a:buAutoNum type="arabicPeriod"/>
            </a:pPr>
            <a:r>
              <a:rPr lang="en-US" sz="28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Established</a:t>
            </a:r>
            <a:r>
              <a:rPr lang="en-US" sz="28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</a:p>
          <a:p>
            <a:pPr marL="971550" lvl="1" indent="-514350">
              <a:buClr>
                <a:srgbClr val="0070C0"/>
              </a:buClr>
              <a:buSzPct val="89000"/>
              <a:buFont typeface="+mj-lt"/>
              <a:buAutoNum type="arabicPeriod"/>
            </a:pPr>
            <a:r>
              <a:rPr lang="en-US" sz="28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Emerging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</a:p>
          <a:p>
            <a:pPr marL="971550" lvl="1" indent="-514350">
              <a:buClr>
                <a:srgbClr val="0070C0"/>
              </a:buClr>
              <a:buSzPct val="89000"/>
              <a:buFont typeface="+mj-lt"/>
              <a:buAutoNum type="arabicPeriod"/>
            </a:pPr>
            <a:r>
              <a:rPr lang="en-US" sz="28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Un-established –</a:t>
            </a:r>
            <a:r>
              <a:rPr lang="en-US" sz="2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75724"/>
            <a:ext cx="8153400" cy="924475"/>
          </a:xfrm>
        </p:spPr>
        <p:txBody>
          <a:bodyPr/>
          <a:lstStyle/>
          <a:p>
            <a:r>
              <a:rPr lang="en-US" dirty="0"/>
              <a:t>Updated Information on Interventions:</a:t>
            </a:r>
            <a:br>
              <a:rPr lang="en-US" dirty="0"/>
            </a:br>
            <a:r>
              <a:rPr lang="en-US" dirty="0"/>
              <a:t>National Autism Center, 2009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07361"/>
            <a:ext cx="7448755" cy="4051437"/>
          </a:xfrm>
        </p:spPr>
        <p:txBody>
          <a:bodyPr/>
          <a:lstStyle/>
          <a:p>
            <a:pPr lvl="0"/>
            <a:r>
              <a:rPr lang="en-US" sz="32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Established</a:t>
            </a:r>
            <a:r>
              <a:rPr lang="en-US" sz="2800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Treatments that produce beneficial outcomes, known to be effective. The majority are rooted in 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applied behavior analysis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behavioral psychology, and positive behavior supports.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30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848600" cy="4051437"/>
          </a:xfrm>
        </p:spPr>
        <p:txBody>
          <a:bodyPr>
            <a:normAutofit/>
          </a:bodyPr>
          <a:lstStyle/>
          <a:p>
            <a:pPr lvl="0"/>
            <a:r>
              <a:rPr lang="en-US" sz="32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Emerging</a:t>
            </a: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some evidence of effectiveness, not enough evidence to warrant complete confidence. Examples: language training, i.e. augmentative &amp; alternative communication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         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 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communication, 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structured 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teaching, &amp; multiple approaches.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75724"/>
            <a:ext cx="8153400" cy="924475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Updated Information on Interventions:</a:t>
            </a:r>
            <a:br>
              <a:rPr lang="en-US" sz="3600" dirty="0" smtClean="0"/>
            </a:br>
            <a:r>
              <a:rPr lang="en-US" sz="3600" dirty="0" smtClean="0"/>
              <a:t>National Autism Center, 2009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2036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latin typeface="Tahoma" pitchFamily="34" charset="0"/>
              </a:rPr>
              <a:t>  Addressing the Essence of Autism</a:t>
            </a:r>
            <a:endParaRPr lang="en-US" sz="4400" dirty="0">
              <a:latin typeface="Tahoma" pitchFamily="34" charset="0"/>
            </a:endParaRPr>
          </a:p>
        </p:txBody>
      </p:sp>
      <p:sp>
        <p:nvSpPr>
          <p:cNvPr id="31232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71600"/>
            <a:ext cx="8229600" cy="5029200"/>
          </a:xfrm>
        </p:spPr>
        <p:txBody>
          <a:bodyPr/>
          <a:lstStyle/>
          <a:p>
            <a:endParaRPr lang="en-US" sz="2400" b="1" dirty="0">
              <a:solidFill>
                <a:schemeClr val="hlink"/>
              </a:solidFill>
              <a:latin typeface="Tahoma" pitchFamily="34" charset="0"/>
            </a:endParaRPr>
          </a:p>
          <a:p>
            <a:pPr marL="0" indent="0">
              <a:buNone/>
            </a:pPr>
            <a:endParaRPr lang="en-US" b="1" dirty="0" smtClean="0">
              <a:solidFill>
                <a:schemeClr val="hlink"/>
              </a:solidFill>
              <a:latin typeface="Tahoma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2526512" y="2926947"/>
            <a:ext cx="4038600" cy="3898726"/>
          </a:xfrm>
          <a:prstGeom prst="ellipse">
            <a:avLst/>
          </a:prstGeom>
          <a:solidFill>
            <a:schemeClr val="tx1">
              <a:alpha val="27059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1066800" y="914377"/>
            <a:ext cx="4191000" cy="4089794"/>
          </a:xfrm>
          <a:prstGeom prst="ellipse">
            <a:avLst/>
          </a:prstGeom>
          <a:solidFill>
            <a:schemeClr val="tx1">
              <a:lumMod val="75000"/>
              <a:alpha val="30196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DBB9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962400" y="959284"/>
            <a:ext cx="4038600" cy="4069916"/>
          </a:xfrm>
          <a:prstGeom prst="ellipse">
            <a:avLst/>
          </a:prstGeom>
          <a:solidFill>
            <a:schemeClr val="tx1">
              <a:lumMod val="95000"/>
              <a:alpha val="27059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 rot="20086199">
            <a:off x="1024483" y="1757741"/>
            <a:ext cx="3775393" cy="150810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Communication</a:t>
            </a:r>
          </a:p>
          <a:p>
            <a:pPr algn="ctr"/>
            <a:r>
              <a:rPr lang="en-US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en-US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 rot="1409502">
            <a:off x="5001930" y="1968066"/>
            <a:ext cx="296536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Skill Acquisition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27826" y="4926306"/>
            <a:ext cx="2366352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Sensory</a:t>
            </a:r>
          </a:p>
          <a:p>
            <a:pPr algn="ctr"/>
            <a:r>
              <a:rPr lang="en-US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Regulation</a:t>
            </a:r>
          </a:p>
          <a:p>
            <a:pPr algn="ctr"/>
            <a:r>
              <a:rPr lang="en-US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en-US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00468" y="1300626"/>
            <a:ext cx="621067" cy="3608011"/>
          </a:xfrm>
          <a:prstGeom prst="rect">
            <a:avLst/>
          </a:prstGeom>
          <a:noFill/>
          <a:ln>
            <a:noFill/>
          </a:ln>
        </p:spPr>
        <p:txBody>
          <a:bodyPr vert="wordArtVert"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BEHAVIOR</a:t>
            </a:r>
          </a:p>
        </p:txBody>
      </p:sp>
    </p:spTree>
    <p:extLst>
      <p:ext uri="{BB962C8B-B14F-4D97-AF65-F5344CB8AC3E}">
        <p14:creationId xmlns:p14="http://schemas.microsoft.com/office/powerpoint/2010/main" val="1546280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133600"/>
            <a:ext cx="7524955" cy="4051437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Un-established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Treatments for which no sound evidence could be identified. Findings include: facilitated communication,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dolphin therapy, oxygen therapy, auditory 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integration, diet, and sensory integrative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approaches (although research is currently underway).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75724"/>
            <a:ext cx="8153400" cy="924475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Updated Information on Interventions:</a:t>
            </a:r>
            <a:br>
              <a:rPr lang="en-US" sz="3600" dirty="0" smtClean="0"/>
            </a:br>
            <a:r>
              <a:rPr lang="en-US" sz="3600" dirty="0" smtClean="0"/>
              <a:t>National Autism Center, 2009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1944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/>
              <a:t>Instructional Approaches:</a:t>
            </a:r>
            <a:br>
              <a:rPr lang="en-US" sz="4000" dirty="0"/>
            </a:br>
            <a:r>
              <a:rPr lang="en-US" sz="3600" i="1" dirty="0" smtClean="0"/>
              <a:t>Exploring Two</a:t>
            </a:r>
            <a:r>
              <a:rPr lang="en-US" dirty="0" smtClean="0"/>
              <a:t> </a:t>
            </a:r>
            <a:r>
              <a:rPr lang="en-US" sz="3600" i="1" dirty="0" smtClean="0"/>
              <a:t>Examples…</a:t>
            </a:r>
            <a:endParaRPr lang="en-US" sz="3200" i="1" dirty="0"/>
          </a:p>
        </p:txBody>
      </p:sp>
      <p:sp>
        <p:nvSpPr>
          <p:cNvPr id="2344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743200"/>
            <a:ext cx="8672689" cy="4267200"/>
          </a:xfrm>
        </p:spPr>
        <p:txBody>
          <a:bodyPr/>
          <a:lstStyle/>
          <a:p>
            <a:pPr marL="742950" indent="-742950">
              <a:buFont typeface="+mj-lt"/>
              <a:buAutoNum type="arabicPeriod"/>
              <a:defRPr/>
            </a:pPr>
            <a:r>
              <a:rPr lang="en-US" sz="3200" dirty="0"/>
              <a:t>Applied Behavior </a:t>
            </a:r>
            <a:r>
              <a:rPr lang="en-US" sz="3200" dirty="0" smtClean="0"/>
              <a:t>Analysis</a:t>
            </a:r>
          </a:p>
          <a:p>
            <a:pPr lvl="1">
              <a:defRPr/>
            </a:pPr>
            <a:r>
              <a:rPr lang="en-US" sz="2400" dirty="0"/>
              <a:t>Discrete Trial Instruction</a:t>
            </a:r>
          </a:p>
          <a:p>
            <a:pPr lvl="1">
              <a:defRPr/>
            </a:pPr>
            <a:r>
              <a:rPr lang="en-US" sz="2400" dirty="0" smtClean="0"/>
              <a:t>Verbal Behavior – intensive, behavior intervention                               contact us for additional information</a:t>
            </a:r>
            <a:endParaRPr lang="en-US" sz="2400" dirty="0"/>
          </a:p>
          <a:p>
            <a:pPr lvl="1">
              <a:defRPr/>
            </a:pPr>
            <a:endParaRPr lang="en-US" dirty="0"/>
          </a:p>
          <a:p>
            <a:pPr marL="742950" indent="-742950" eaLnBrk="1" hangingPunct="1">
              <a:buFont typeface="+mj-lt"/>
              <a:buAutoNum type="arabicPeriod"/>
              <a:defRPr/>
            </a:pPr>
            <a:r>
              <a:rPr lang="en-US" sz="3200" dirty="0" smtClean="0"/>
              <a:t>TEACCH</a:t>
            </a:r>
            <a:endParaRPr lang="en-US" sz="3200" dirty="0"/>
          </a:p>
          <a:p>
            <a:pPr lvl="1" eaLnBrk="1" hangingPunct="1">
              <a:defRPr/>
            </a:pPr>
            <a:r>
              <a:rPr lang="en-US" sz="2400" dirty="0"/>
              <a:t>Structured Teaching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/>
          </a:p>
          <a:p>
            <a:pPr lvl="1" eaLnBrk="1" hangingPunct="1">
              <a:defRPr/>
            </a:pPr>
            <a:endParaRPr lang="en-US" sz="3200" dirty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F4AF2AC4-0512-4830-8651-235868A9B936}" type="slidenum">
              <a:rPr lang="en-US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125113" cy="924475"/>
          </a:xfrm>
        </p:spPr>
        <p:txBody>
          <a:bodyPr/>
          <a:lstStyle/>
          <a:p>
            <a:r>
              <a:rPr lang="en-US" dirty="0" smtClean="0"/>
              <a:t>1. Applied Behavior Analysis: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01000" cy="5257800"/>
          </a:xfrm>
        </p:spPr>
        <p:txBody>
          <a:bodyPr anchor="t">
            <a:normAutofit fontScale="85000" lnSpcReduction="20000"/>
          </a:bodyPr>
          <a:lstStyle/>
          <a:p>
            <a:r>
              <a:rPr lang="en-US" sz="2800" dirty="0">
                <a:solidFill>
                  <a:srgbClr val="FFFF66"/>
                </a:solidFill>
              </a:rPr>
              <a:t>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Analyzing Behavior in the Applied Setting:                  	~ school ~ home ~ community</a:t>
            </a:r>
          </a:p>
          <a:p>
            <a:endParaRPr lang="en-US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analysis of the 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a behavior, including its triggers and consequences that maintain behavior</a:t>
            </a:r>
          </a:p>
          <a:p>
            <a:endParaRPr lang="en-U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Often helpful in situations where behavior interferes with a student’s ability to benefit from instruction 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when behavior prevents others from benefiting from instruction  </a:t>
            </a:r>
          </a:p>
          <a:p>
            <a:pPr marL="0" indent="0">
              <a:buNone/>
            </a:pPr>
            <a:endParaRPr lang="en-US" sz="2800" i="1" dirty="0"/>
          </a:p>
          <a:p>
            <a:pPr marL="0" indent="0">
              <a:buNone/>
            </a:pPr>
            <a:r>
              <a:rPr lang="en-US" sz="2800" i="1" dirty="0" smtClean="0"/>
              <a:t>   </a:t>
            </a:r>
            <a:r>
              <a:rPr lang="en-US" sz="2800" i="1" dirty="0" smtClean="0">
                <a:solidFill>
                  <a:srgbClr val="FFFF00"/>
                </a:solidFill>
              </a:rPr>
              <a:t>Not </a:t>
            </a:r>
            <a:r>
              <a:rPr lang="en-US" sz="2800" i="1" dirty="0">
                <a:solidFill>
                  <a:srgbClr val="FFFF00"/>
                </a:solidFill>
              </a:rPr>
              <a:t>so mysterious after all! </a:t>
            </a:r>
          </a:p>
          <a:p>
            <a:pPr marL="0" indent="0">
              <a:buNone/>
            </a:pPr>
            <a:endParaRPr lang="en-US" sz="2400" dirty="0">
              <a:solidFill>
                <a:srgbClr val="FFFF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29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42" name="Rectangle 6"/>
          <p:cNvSpPr>
            <a:spLocks noGrp="1" noChangeArrowheads="1"/>
          </p:cNvSpPr>
          <p:nvPr>
            <p:ph type="title"/>
          </p:nvPr>
        </p:nvSpPr>
        <p:spPr>
          <a:xfrm>
            <a:off x="1333500" y="457200"/>
            <a:ext cx="7772400" cy="5778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/>
              <a:t>Applied Behavior Analysis</a:t>
            </a: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2C628C33-4571-4F02-A72B-DB4E0E34DED3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372738" name="Text Box 2"/>
          <p:cNvSpPr txBox="1">
            <a:spLocks noChangeArrowheads="1"/>
          </p:cNvSpPr>
          <p:nvPr/>
        </p:nvSpPr>
        <p:spPr bwMode="auto">
          <a:xfrm>
            <a:off x="1981200" y="5181600"/>
            <a:ext cx="5257800" cy="861774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b="1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Precision Teaching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2000" b="1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Fluency Based Instruction</a:t>
            </a:r>
          </a:p>
        </p:txBody>
      </p:sp>
      <p:sp>
        <p:nvSpPr>
          <p:cNvPr id="372739" name="Text Box 3"/>
          <p:cNvSpPr txBox="1">
            <a:spLocks noChangeArrowheads="1"/>
          </p:cNvSpPr>
          <p:nvPr/>
        </p:nvSpPr>
        <p:spPr bwMode="auto">
          <a:xfrm>
            <a:off x="685800" y="2133600"/>
            <a:ext cx="2286000" cy="1004888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 u="sng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Discrete Trial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2400" b="1" u="sng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Instruction</a:t>
            </a:r>
          </a:p>
        </p:txBody>
      </p:sp>
      <p:sp>
        <p:nvSpPr>
          <p:cNvPr id="372740" name="Text Box 4"/>
          <p:cNvSpPr txBox="1">
            <a:spLocks noChangeArrowheads="1"/>
          </p:cNvSpPr>
          <p:nvPr/>
        </p:nvSpPr>
        <p:spPr bwMode="auto">
          <a:xfrm>
            <a:off x="5867400" y="3657600"/>
            <a:ext cx="2286000" cy="40011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b="1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Verbal Behavior</a:t>
            </a:r>
          </a:p>
        </p:txBody>
      </p:sp>
      <p:sp>
        <p:nvSpPr>
          <p:cNvPr id="239622" name="Line 7"/>
          <p:cNvSpPr>
            <a:spLocks noChangeShapeType="1"/>
          </p:cNvSpPr>
          <p:nvPr/>
        </p:nvSpPr>
        <p:spPr bwMode="auto">
          <a:xfrm>
            <a:off x="4800600" y="1371600"/>
            <a:ext cx="76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9623" name="Line 8"/>
          <p:cNvSpPr>
            <a:spLocks noChangeShapeType="1"/>
          </p:cNvSpPr>
          <p:nvPr/>
        </p:nvSpPr>
        <p:spPr bwMode="auto">
          <a:xfrm>
            <a:off x="5181600" y="1371600"/>
            <a:ext cx="152400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2746" name="Text Box 10"/>
          <p:cNvSpPr txBox="1">
            <a:spLocks noChangeArrowheads="1"/>
          </p:cNvSpPr>
          <p:nvPr/>
        </p:nvSpPr>
        <p:spPr bwMode="auto">
          <a:xfrm>
            <a:off x="2133600" y="3886200"/>
            <a:ext cx="2133600" cy="707886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b="1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Incidental Teaching</a:t>
            </a:r>
          </a:p>
        </p:txBody>
      </p:sp>
      <p:sp>
        <p:nvSpPr>
          <p:cNvPr id="239625" name="Line 11"/>
          <p:cNvSpPr>
            <a:spLocks noChangeShapeType="1"/>
          </p:cNvSpPr>
          <p:nvPr/>
        </p:nvSpPr>
        <p:spPr bwMode="auto">
          <a:xfrm flipV="1">
            <a:off x="3124200" y="1371600"/>
            <a:ext cx="1255713" cy="2514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9626" name="Line 12"/>
          <p:cNvSpPr>
            <a:spLocks noChangeShapeType="1"/>
          </p:cNvSpPr>
          <p:nvPr/>
        </p:nvSpPr>
        <p:spPr bwMode="auto">
          <a:xfrm flipV="1">
            <a:off x="4495800" y="1371600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2749" name="Text Box 13"/>
          <p:cNvSpPr txBox="1">
            <a:spLocks noChangeArrowheads="1"/>
          </p:cNvSpPr>
          <p:nvPr/>
        </p:nvSpPr>
        <p:spPr bwMode="auto">
          <a:xfrm>
            <a:off x="4191000" y="2209800"/>
            <a:ext cx="2057400" cy="861774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b="1" u="sng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Lovaas</a:t>
            </a:r>
            <a:endParaRPr lang="en-US" sz="2000" b="1" u="sng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en-US" sz="2000" b="1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Therapy</a:t>
            </a:r>
          </a:p>
        </p:txBody>
      </p:sp>
      <p:sp>
        <p:nvSpPr>
          <p:cNvPr id="239628" name="Line 15"/>
          <p:cNvSpPr>
            <a:spLocks noChangeShapeType="1"/>
          </p:cNvSpPr>
          <p:nvPr/>
        </p:nvSpPr>
        <p:spPr bwMode="auto">
          <a:xfrm flipH="1">
            <a:off x="2971800" y="1371600"/>
            <a:ext cx="10668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9630" name="AutoShape 14"/>
          <p:cNvSpPr>
            <a:spLocks noChangeArrowheads="1"/>
          </p:cNvSpPr>
          <p:nvPr/>
        </p:nvSpPr>
        <p:spPr bwMode="auto">
          <a:xfrm>
            <a:off x="533400" y="1447800"/>
            <a:ext cx="762000" cy="685800"/>
          </a:xfrm>
          <a:prstGeom prst="star5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   Behavioral </a:t>
            </a:r>
            <a:r>
              <a:rPr lang="en-US" dirty="0"/>
              <a:t>Learning Theory</a:t>
            </a:r>
          </a:p>
        </p:txBody>
      </p:sp>
      <p:graphicFrame>
        <p:nvGraphicFramePr>
          <p:cNvPr id="238595" name="Object 3"/>
          <p:cNvGraphicFramePr>
            <a:graphicFrameLocks noGrp="1" noChangeAspect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366732143"/>
              </p:ext>
            </p:extLst>
          </p:nvPr>
        </p:nvGraphicFramePr>
        <p:xfrm>
          <a:off x="771525" y="1660525"/>
          <a:ext cx="7021513" cy="434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" name="Document" r:id="rId3" imgW="7459392" imgH="4615144" progId="Word.Document.8">
                  <p:embed/>
                </p:oleObj>
              </mc:Choice>
              <mc:Fallback>
                <p:oleObj name="Document" r:id="rId3" imgW="7459392" imgH="4615144" progId="Word.Document.8">
                  <p:embed/>
                  <p:pic>
                    <p:nvPicPr>
                      <p:cNvPr id="0" name="Picture 1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525" y="1660525"/>
                        <a:ext cx="7021513" cy="434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71C90BB3-05A6-469E-8A51-C4680FC3126A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13" name="Rectangle 12"/>
          <p:cNvSpPr/>
          <p:nvPr/>
        </p:nvSpPr>
        <p:spPr bwMode="auto">
          <a:xfrm>
            <a:off x="0" y="4572000"/>
            <a:ext cx="9144000" cy="1295400"/>
          </a:xfrm>
          <a:prstGeom prst="rect">
            <a:avLst/>
          </a:prstGeom>
          <a:solidFill>
            <a:srgbClr val="002060"/>
          </a:solidFill>
          <a:ln w="9525" cap="flat" cmpd="sng" algn="ctr">
            <a:solidFill>
              <a:srgbClr val="00236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solidFill>
                  <a:srgbClr val="4264B0"/>
                </a:solidFill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" name="Right Arrow 13"/>
          <p:cNvSpPr/>
          <p:nvPr/>
        </p:nvSpPr>
        <p:spPr bwMode="auto">
          <a:xfrm>
            <a:off x="1752600" y="4800600"/>
            <a:ext cx="5181600" cy="764177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7620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 Carly and ABA</a:t>
            </a:r>
          </a:p>
        </p:txBody>
      </p:sp>
      <p:sp>
        <p:nvSpPr>
          <p:cNvPr id="410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4400" dirty="0"/>
              <a:t>                 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0A2E009F-CD16-4983-BAF7-02CB7FA6E44D}" type="slidenum">
              <a:rPr lang="en-US"/>
              <a:pPr>
                <a:defRPr/>
              </a:pPr>
              <a:t>25</a:t>
            </a:fld>
            <a:endParaRPr lang="en-US"/>
          </a:p>
        </p:txBody>
      </p:sp>
      <p:pic>
        <p:nvPicPr>
          <p:cNvPr id="260100" name="Picture 5" descr="MCBS00063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143000"/>
            <a:ext cx="3581400" cy="3787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0101" name="Text Box 6"/>
          <p:cNvSpPr txBox="1">
            <a:spLocks noChangeArrowheads="1"/>
          </p:cNvSpPr>
          <p:nvPr/>
        </p:nvSpPr>
        <p:spPr bwMode="auto">
          <a:xfrm>
            <a:off x="2971800" y="5957301"/>
            <a:ext cx="533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 err="1" smtClean="0"/>
              <a:t>Carly</a:t>
            </a:r>
            <a:r>
              <a:rPr lang="en-US" sz="2400" dirty="0" smtClean="0"/>
              <a:t> on Twitter </a:t>
            </a:r>
            <a:endParaRPr lang="en-US" sz="2400" dirty="0"/>
          </a:p>
        </p:txBody>
      </p:sp>
      <p:sp>
        <p:nvSpPr>
          <p:cNvPr id="260102" name="Text Box 7"/>
          <p:cNvSpPr txBox="1">
            <a:spLocks noChangeArrowheads="1"/>
          </p:cNvSpPr>
          <p:nvPr/>
        </p:nvSpPr>
        <p:spPr bwMode="auto">
          <a:xfrm>
            <a:off x="838200" y="4953000"/>
            <a:ext cx="8534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hlinkClick r:id="rId3"/>
              </a:rPr>
              <a:t>http://carlysvoice.com/home/carly-in-the-media</a:t>
            </a:r>
            <a:r>
              <a:rPr lang="en-US" sz="2000" b="1" dirty="0" smtClean="0">
                <a:hlinkClick r:id="rId3"/>
              </a:rPr>
              <a:t>/</a:t>
            </a:r>
            <a:r>
              <a:rPr lang="en-US" sz="2000" b="1" dirty="0" smtClean="0"/>
              <a:t>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5410200"/>
            <a:ext cx="510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4"/>
              </a:rPr>
              <a:t>www.carlysvoice.com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/>
          <a:lstStyle/>
          <a:p>
            <a:r>
              <a:rPr lang="en-US" sz="4800" smtClean="0">
                <a:effectLst/>
              </a:rPr>
              <a:t>Emails from Carly</a:t>
            </a:r>
            <a:br>
              <a:rPr lang="en-US" sz="4800" smtClean="0">
                <a:effectLst/>
              </a:rPr>
            </a:br>
            <a:r>
              <a:rPr lang="en-US" sz="2800" smtClean="0">
                <a:effectLst/>
              </a:rPr>
              <a:t>ABCNews.com</a:t>
            </a:r>
          </a:p>
        </p:txBody>
      </p:sp>
      <p:sp>
        <p:nvSpPr>
          <p:cNvPr id="293891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752600"/>
            <a:ext cx="8991600" cy="5257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FFFF00"/>
                </a:solidFill>
                <a:effectLst/>
              </a:rPr>
              <a:t>Q: Do you think behavior therapy helped you…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effectLst/>
              </a:rPr>
              <a:t>A: I think behavior therapy helped me. I believe that it allows me to sort my thoughts. Unfortunately it can’t make me normal.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FFFF00"/>
                </a:solidFill>
                <a:effectLst/>
              </a:rPr>
              <a:t>Q: What can you suggest to me, as a teacher and a parent…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effectLst/>
              </a:rPr>
              <a:t>A: Be patient, try getting a computer. Give them chips when they type.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3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3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ABA Principles in School: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990600"/>
            <a:ext cx="7125112" cy="4051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Discrete Trial Instruction </a:t>
            </a:r>
            <a:r>
              <a:rPr lang="en-US" sz="2800" i="1" dirty="0" smtClean="0"/>
              <a:t>or</a:t>
            </a:r>
          </a:p>
          <a:p>
            <a:pPr marL="0" indent="0">
              <a:buNone/>
            </a:pPr>
            <a:r>
              <a:rPr lang="en-US" sz="2800" dirty="0" smtClean="0"/>
              <a:t>Intensive Instruction</a:t>
            </a:r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3074" name="Picture 2" descr="C:\Users\michelle.lubetsky\AppData\Local\Microsoft\Windows\Temporary Internet Files\Content.IE5\ROVT70LP\MP90043869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581400"/>
            <a:ext cx="4193627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8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8305800" cy="1371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Discrete Trial Instruction </a:t>
            </a:r>
            <a:r>
              <a:rPr lang="en-US" dirty="0" smtClean="0"/>
              <a:t>     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Intensive Instruction)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05000"/>
            <a:ext cx="8229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sz="2400" dirty="0" smtClean="0">
                <a:effectLst/>
              </a:rPr>
              <a:t>A teaching procedure during which                  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en-US" sz="2400" dirty="0" smtClean="0">
                <a:effectLst/>
              </a:rPr>
              <a:t>    a 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specific cue</a:t>
            </a:r>
            <a:r>
              <a:rPr lang="en-US" sz="2400" dirty="0" smtClean="0">
                <a:effectLst/>
              </a:rPr>
              <a:t> (stimulus) is presented,         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en-US" sz="2400" dirty="0" smtClean="0">
                <a:effectLst/>
              </a:rPr>
              <a:t>    a 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specific response</a:t>
            </a:r>
            <a:r>
              <a:rPr lang="en-US" sz="2400" dirty="0" smtClean="0">
                <a:effectLst/>
              </a:rPr>
              <a:t> occurs and                 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en-US" sz="2400" dirty="0" smtClean="0">
                <a:effectLst/>
              </a:rPr>
              <a:t>    a 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specific consequence</a:t>
            </a:r>
            <a:r>
              <a:rPr lang="en-US" sz="2400" dirty="0" smtClean="0">
                <a:effectLst/>
              </a:rPr>
              <a:t> immediately     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en-US" sz="2400" dirty="0" smtClean="0">
                <a:effectLst/>
              </a:rPr>
              <a:t>    follows the response.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sz="2400" dirty="0" smtClean="0">
                <a:effectLst/>
              </a:rPr>
              <a:t>Used to teach </a:t>
            </a:r>
            <a:r>
              <a:rPr lang="en-US" sz="2400" i="1" dirty="0" smtClean="0">
                <a:solidFill>
                  <a:srgbClr val="FFFF00"/>
                </a:solidFill>
                <a:effectLst/>
              </a:rPr>
              <a:t>discrete responses</a:t>
            </a:r>
            <a:r>
              <a:rPr lang="en-US" sz="2400" i="1" dirty="0" smtClean="0">
                <a:effectLst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600" dirty="0" smtClean="0">
                <a:effectLst/>
              </a:rPr>
              <a:t>   </a:t>
            </a:r>
            <a:r>
              <a:rPr lang="en-US" sz="2400" dirty="0" smtClean="0">
                <a:effectLst/>
              </a:rPr>
              <a:t>(e.g., labeling, discrimination, attributes, etc.)</a:t>
            </a:r>
            <a:endParaRPr lang="en-US" sz="1600" dirty="0" smtClean="0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058848DA-9460-4156-8AA3-8F206BAA469F}" type="slidenum">
              <a:rPr lang="en-US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/>
              <a:t>Discrete Trial Instruction</a:t>
            </a:r>
          </a:p>
        </p:txBody>
      </p:sp>
      <p:sp>
        <p:nvSpPr>
          <p:cNvPr id="23961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8229600" cy="411480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 Breaks skill into small teachable parts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srgbClr val="FCF721"/>
                </a:solidFill>
                <a:effectLst/>
              </a:rPr>
              <a:t> Teaches one sub-skill at a time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 Provides concentrated instruction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srgbClr val="FCF721"/>
                </a:solidFill>
                <a:effectLst/>
              </a:rPr>
              <a:t> Includes prompting and prompt fading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 Utilizes reinforcement procedures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C5E08D81-C826-4D12-A473-70759F26B4C4}" type="slidenum">
              <a:rPr lang="en-US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4E0D8F-8F6E-41CF-9C68-8F4468418DC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9215901"/>
              </p:ext>
            </p:extLst>
          </p:nvPr>
        </p:nvGraphicFramePr>
        <p:xfrm>
          <a:off x="152400" y="538703"/>
          <a:ext cx="8839200" cy="6080503"/>
        </p:xfrm>
        <a:graphic>
          <a:graphicData uri="http://schemas.openxmlformats.org/drawingml/2006/table">
            <a:tbl>
              <a:tblPr/>
              <a:tblGrid>
                <a:gridCol w="7924800"/>
                <a:gridCol w="914400"/>
              </a:tblGrid>
              <a:tr h="16927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Capitalize on visual strengths</a:t>
                      </a:r>
                      <a:endParaRPr lang="en-US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Provide individualized visual learning tools: schedules, calendars, cue cards, written instructions to augment verbal 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Design the environment to support visual strengths: define classroom areas through placement of furniture, partitions, blue tape, labels, etc.</a:t>
                      </a: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1" dirty="0">
                          <a:latin typeface="Calibri"/>
                          <a:ea typeface="Calibri"/>
                          <a:cs typeface="Times New Roman"/>
                        </a:rPr>
                        <a:t>Reflection:</a:t>
                      </a: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33979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Attend to Sensory Differences</a:t>
                      </a:r>
                      <a:endParaRPr lang="en-US" sz="1800" dirty="0" smtClean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Watch for indicators that sensory challenges prevent learning new skills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Provide techniques to help with regulation of sensory input: request info from family, OT, previous teacher, consultant </a:t>
                      </a: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41479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Match instructional techniques to learning strengths</a:t>
                      </a:r>
                      <a:endParaRPr lang="en-US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"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Assess instructional needs: small/large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group, individual/intensive, etc.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"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Develop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measurable goals that reflect: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academics,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language,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social/behavioral, adaptive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needs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Adjust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schedule to support 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optimal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focus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on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task, etc. </a:t>
                      </a:r>
                      <a:endParaRPr lang="en-US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41479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Generate interest in learning</a:t>
                      </a:r>
                      <a:endParaRPr lang="en-US" sz="1800" dirty="0" smtClean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Utilize areas of interest to provide a means of engagement, if needed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Offer individualized, meaningful reinforcement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Plan for reduction of reinforcement before it starts! 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Teach required routines: asking for help, wait, managing materials, </a:t>
                      </a:r>
                      <a:r>
                        <a:rPr lang="en-US" sz="2000" dirty="0" err="1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etc</a:t>
                      </a:r>
                      <a:endParaRPr lang="en-US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275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5459" name="Rectangle 3"/>
          <p:cNvSpPr>
            <a:spLocks noChangeArrowheads="1"/>
          </p:cNvSpPr>
          <p:nvPr/>
        </p:nvSpPr>
        <p:spPr bwMode="auto">
          <a:xfrm>
            <a:off x="714103" y="108710"/>
            <a:ext cx="65834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Foundations to Support Individuals with Autism Spectrum Disorder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95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8229600" cy="924475"/>
          </a:xfrm>
        </p:spPr>
        <p:txBody>
          <a:bodyPr>
            <a:noAutofit/>
          </a:bodyPr>
          <a:lstStyle/>
          <a:p>
            <a:r>
              <a:rPr lang="en-US" sz="3600" dirty="0" smtClean="0"/>
              <a:t>Discrete Trial Instruction Sequence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i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9315014"/>
              </p:ext>
            </p:extLst>
          </p:nvPr>
        </p:nvGraphicFramePr>
        <p:xfrm>
          <a:off x="152399" y="2514600"/>
          <a:ext cx="8839202" cy="274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9017"/>
                <a:gridCol w="2655805"/>
                <a:gridCol w="2887579"/>
                <a:gridCol w="10668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00"/>
                          </a:solidFill>
                        </a:rPr>
                        <a:t>1. Stimulus</a:t>
                      </a:r>
                      <a:endParaRPr lang="en-US" sz="2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688C5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00"/>
                          </a:solidFill>
                        </a:rPr>
                        <a:t>2. Response</a:t>
                      </a:r>
                      <a:endParaRPr lang="en-US" sz="2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688C5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00"/>
                          </a:solidFill>
                        </a:rPr>
                        <a:t>3. Consequence</a:t>
                      </a:r>
                      <a:endParaRPr lang="en-US" sz="2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688C5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4. DATA</a:t>
                      </a:r>
                    </a:p>
                    <a:p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688C5E"/>
                    </a:solidFill>
                  </a:tcPr>
                </a:tc>
              </a:tr>
              <a:tr h="126492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Clear,</a:t>
                      </a:r>
                      <a:r>
                        <a:rPr lang="en-US" sz="2000" b="1" baseline="0" dirty="0" smtClean="0"/>
                        <a:t> concise</a:t>
                      </a:r>
                      <a:r>
                        <a:rPr lang="en-US" sz="2000" b="1" dirty="0" smtClean="0"/>
                        <a:t> instruction</a:t>
                      </a:r>
                      <a:r>
                        <a:rPr lang="en-US" sz="2000" dirty="0" smtClean="0"/>
                        <a:t>, delivered once when assessing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Child’s action</a:t>
                      </a:r>
                      <a:r>
                        <a:rPr lang="en-US" sz="2000" b="1" baseline="0" dirty="0" smtClean="0"/>
                        <a:t> or</a:t>
                      </a:r>
                      <a:endParaRPr lang="en-US" sz="2000" b="1" dirty="0" smtClean="0"/>
                    </a:p>
                    <a:p>
                      <a:r>
                        <a:rPr lang="en-US" sz="2000" b="1" dirty="0" smtClean="0"/>
                        <a:t>behavior  </a:t>
                      </a:r>
                      <a:r>
                        <a:rPr lang="en-US" sz="2000" dirty="0" smtClean="0"/>
                        <a:t>–  wait</a:t>
                      </a:r>
                      <a:r>
                        <a:rPr lang="en-US" sz="2000" baseline="0" dirty="0" smtClean="0"/>
                        <a:t> 3-5 seconds before using a prompt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Instructor’s feedback </a:t>
                      </a:r>
                      <a:r>
                        <a:rPr lang="en-US" sz="2000" dirty="0" smtClean="0"/>
                        <a:t>– reinforcing or corrective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DATA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collect,</a:t>
                      </a:r>
                      <a:r>
                        <a:rPr lang="en-US" b="0" baseline="0" dirty="0" smtClean="0">
                          <a:solidFill>
                            <a:schemeClr val="bg1"/>
                          </a:solidFill>
                        </a:rPr>
                        <a:t> review, adjust</a:t>
                      </a:r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EC4E0D8F-8F6E-41CF-9C68-8F4468418DC9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6" name="Right Arrow 5"/>
          <p:cNvSpPr/>
          <p:nvPr/>
        </p:nvSpPr>
        <p:spPr bwMode="auto">
          <a:xfrm>
            <a:off x="1700011" y="4876800"/>
            <a:ext cx="1371600" cy="3810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Right Arrow 6"/>
          <p:cNvSpPr/>
          <p:nvPr/>
        </p:nvSpPr>
        <p:spPr bwMode="auto">
          <a:xfrm>
            <a:off x="4425244" y="4876800"/>
            <a:ext cx="1371600" cy="3810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7168444" y="4876800"/>
            <a:ext cx="1371600" cy="3810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Grouping and DTI</a:t>
            </a:r>
          </a:p>
        </p:txBody>
      </p:sp>
      <p:sp>
        <p:nvSpPr>
          <p:cNvPr id="25702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95400"/>
            <a:ext cx="8229600" cy="411480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 DTI is </a:t>
            </a:r>
            <a:r>
              <a:rPr lang="en-US" sz="2800" dirty="0" smtClean="0">
                <a:solidFill>
                  <a:srgbClr val="FCF721"/>
                </a:solidFill>
                <a:effectLst/>
              </a:rPr>
              <a:t>Not</a:t>
            </a:r>
            <a:r>
              <a:rPr lang="en-US" sz="2800" dirty="0" smtClean="0">
                <a:effectLst/>
              </a:rPr>
              <a:t> limited to 1:1 instruction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 Can be used with small groups 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sz="2400" dirty="0" smtClean="0">
                <a:effectLst/>
              </a:rPr>
              <a:t> Choral response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sz="2400" dirty="0" smtClean="0">
                <a:effectLst/>
              </a:rPr>
              <a:t> 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Response cards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sz="2400" dirty="0" smtClean="0">
                <a:effectLst/>
              </a:rPr>
              <a:t> Overlap responses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AB82DAA0-166E-4DC1-8722-5E10B8E80210}" type="slidenum">
              <a:rPr lang="en-US"/>
              <a:pPr>
                <a:defRPr/>
              </a:pPr>
              <a:t>31</a:t>
            </a:fld>
            <a:endParaRPr lang="en-US"/>
          </a:p>
        </p:txBody>
      </p:sp>
      <p:pic>
        <p:nvPicPr>
          <p:cNvPr id="253956" name="Picture 5" descr="MCj039754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599" y="3429000"/>
            <a:ext cx="344695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7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4482"/>
            <a:ext cx="8229600" cy="1371600"/>
          </a:xfrm>
        </p:spPr>
        <p:txBody>
          <a:bodyPr/>
          <a:lstStyle/>
          <a:p>
            <a:pPr algn="ctr"/>
            <a:r>
              <a:rPr lang="en-US" dirty="0" smtClean="0">
                <a:effectLst/>
              </a:rPr>
              <a:t>Choral Response: </a:t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>Capitol Cities, My Favorite!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idx="1"/>
          </p:nvPr>
        </p:nvSpPr>
        <p:spPr>
          <a:xfrm>
            <a:off x="2971800" y="16764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None/>
            </a:pPr>
            <a:r>
              <a:rPr lang="en-US" sz="3600" dirty="0" smtClean="0">
                <a:effectLst/>
              </a:rPr>
              <a:t>California:</a:t>
            </a:r>
          </a:p>
          <a:p>
            <a:pPr>
              <a:buFont typeface="Wingdings" pitchFamily="2" charset="2"/>
              <a:buNone/>
            </a:pPr>
            <a:r>
              <a:rPr lang="en-US" sz="3600" dirty="0" smtClean="0">
                <a:effectLst/>
              </a:rPr>
              <a:t>	</a:t>
            </a:r>
            <a:r>
              <a:rPr lang="en-US" sz="3600" dirty="0" smtClean="0">
                <a:solidFill>
                  <a:schemeClr val="folHlink"/>
                </a:solidFill>
                <a:effectLst/>
              </a:rPr>
              <a:t>Sacramento</a:t>
            </a:r>
          </a:p>
          <a:p>
            <a:pPr>
              <a:buFont typeface="Wingdings" pitchFamily="2" charset="2"/>
              <a:buNone/>
            </a:pPr>
            <a:r>
              <a:rPr lang="en-US" sz="3600" dirty="0" smtClean="0">
                <a:effectLst/>
              </a:rPr>
              <a:t>Texas:</a:t>
            </a:r>
          </a:p>
          <a:p>
            <a:pPr>
              <a:buFont typeface="Wingdings" pitchFamily="2" charset="2"/>
              <a:buNone/>
            </a:pPr>
            <a:r>
              <a:rPr lang="en-US" sz="3600" dirty="0" smtClean="0">
                <a:effectLst/>
              </a:rPr>
              <a:t>	</a:t>
            </a:r>
            <a:r>
              <a:rPr lang="en-US" sz="3600" dirty="0" smtClean="0">
                <a:solidFill>
                  <a:schemeClr val="folHlink"/>
                </a:solidFill>
                <a:effectLst/>
              </a:rPr>
              <a:t>Austin</a:t>
            </a:r>
          </a:p>
          <a:p>
            <a:pPr>
              <a:buFont typeface="Wingdings" pitchFamily="2" charset="2"/>
              <a:buNone/>
            </a:pPr>
            <a:r>
              <a:rPr lang="en-US" sz="3600" dirty="0" smtClean="0">
                <a:effectLst/>
              </a:rPr>
              <a:t>New York:</a:t>
            </a:r>
          </a:p>
          <a:p>
            <a:pPr>
              <a:buFont typeface="Wingdings" pitchFamily="2" charset="2"/>
              <a:buNone/>
            </a:pPr>
            <a:r>
              <a:rPr lang="en-US" sz="3600" dirty="0" smtClean="0">
                <a:effectLst/>
              </a:rPr>
              <a:t>	</a:t>
            </a:r>
            <a:r>
              <a:rPr lang="en-US" sz="3600" dirty="0" smtClean="0">
                <a:solidFill>
                  <a:schemeClr val="folHlink"/>
                </a:solidFill>
                <a:effectLst/>
              </a:rPr>
              <a:t>Albany</a:t>
            </a:r>
          </a:p>
          <a:p>
            <a:pPr>
              <a:buFont typeface="Wingdings" pitchFamily="2" charset="2"/>
              <a:buNone/>
            </a:pPr>
            <a:r>
              <a:rPr lang="en-US" sz="3600" dirty="0" smtClean="0">
                <a:effectLst/>
              </a:rPr>
              <a:t>Ohio:</a:t>
            </a:r>
          </a:p>
          <a:p>
            <a:pPr>
              <a:buFont typeface="Wingdings" pitchFamily="2" charset="2"/>
              <a:buNone/>
            </a:pPr>
            <a:r>
              <a:rPr lang="en-US" sz="3600" dirty="0" smtClean="0">
                <a:effectLst/>
              </a:rPr>
              <a:t>	</a:t>
            </a:r>
            <a:r>
              <a:rPr lang="en-US" sz="3600" dirty="0" smtClean="0">
                <a:solidFill>
                  <a:schemeClr val="folHlink"/>
                </a:solidFill>
                <a:effectLst/>
              </a:rPr>
              <a:t>Columbus </a:t>
            </a:r>
          </a:p>
        </p:txBody>
      </p:sp>
      <p:sp>
        <p:nvSpPr>
          <p:cNvPr id="254979" name="Rectangle 4"/>
          <p:cNvSpPr>
            <a:spLocks noChangeArrowheads="1"/>
          </p:cNvSpPr>
          <p:nvPr/>
        </p:nvSpPr>
        <p:spPr bwMode="auto">
          <a:xfrm>
            <a:off x="2528047" y="1447800"/>
            <a:ext cx="3810000" cy="5334000"/>
          </a:xfrm>
          <a:prstGeom prst="rect">
            <a:avLst/>
          </a:prstGeom>
          <a:noFill/>
          <a:ln w="5397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9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9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89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89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9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9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89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89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89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89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89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89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9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9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89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9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Response Cards: Consonants</a:t>
            </a:r>
          </a:p>
        </p:txBody>
      </p:sp>
      <p:sp>
        <p:nvSpPr>
          <p:cNvPr id="256002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45961"/>
            <a:ext cx="8191500" cy="356552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  <a:defRPr/>
            </a:pPr>
            <a:r>
              <a:rPr lang="en-US" sz="2400" dirty="0" smtClean="0"/>
              <a:t>All students have cards marked: </a:t>
            </a:r>
            <a:r>
              <a:rPr lang="en-US" sz="2400" dirty="0" smtClean="0">
                <a:solidFill>
                  <a:srgbClr val="FCF721"/>
                </a:solidFill>
              </a:rPr>
              <a:t>T</a:t>
            </a:r>
            <a:r>
              <a:rPr lang="en-US" sz="2400" dirty="0" smtClean="0"/>
              <a:t> and </a:t>
            </a:r>
            <a:r>
              <a:rPr lang="en-US" sz="2400" dirty="0" smtClean="0">
                <a:solidFill>
                  <a:srgbClr val="FCF721"/>
                </a:solidFill>
              </a:rPr>
              <a:t>B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en-US" sz="2400" dirty="0" smtClean="0">
                <a:solidFill>
                  <a:srgbClr val="FFFF00"/>
                </a:solidFill>
              </a:rPr>
              <a:t>Teacher says a word: table, ball, teeth, etc.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en-US" sz="2400" dirty="0" smtClean="0"/>
              <a:t>Students hold up corresponding initial consonant</a:t>
            </a:r>
          </a:p>
        </p:txBody>
      </p:sp>
      <p:sp>
        <p:nvSpPr>
          <p:cNvPr id="256003" name="Rectangle 4"/>
          <p:cNvSpPr>
            <a:spLocks noChangeArrowheads="1"/>
          </p:cNvSpPr>
          <p:nvPr/>
        </p:nvSpPr>
        <p:spPr bwMode="auto">
          <a:xfrm>
            <a:off x="2438400" y="4572000"/>
            <a:ext cx="1524000" cy="1905000"/>
          </a:xfrm>
          <a:prstGeom prst="rect">
            <a:avLst/>
          </a:prstGeom>
          <a:solidFill>
            <a:srgbClr val="688C5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04" name="Rectangle 5"/>
          <p:cNvSpPr>
            <a:spLocks noChangeArrowheads="1"/>
          </p:cNvSpPr>
          <p:nvPr/>
        </p:nvSpPr>
        <p:spPr bwMode="auto">
          <a:xfrm>
            <a:off x="4572000" y="4572000"/>
            <a:ext cx="1524000" cy="1905000"/>
          </a:xfrm>
          <a:prstGeom prst="rect">
            <a:avLst/>
          </a:prstGeom>
          <a:solidFill>
            <a:srgbClr val="688C5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05" name="Text Box 6"/>
          <p:cNvSpPr txBox="1">
            <a:spLocks noChangeArrowheads="1"/>
          </p:cNvSpPr>
          <p:nvPr/>
        </p:nvSpPr>
        <p:spPr bwMode="auto">
          <a:xfrm>
            <a:off x="2743200" y="4800600"/>
            <a:ext cx="9906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600">
                <a:solidFill>
                  <a:srgbClr val="FCF721"/>
                </a:solidFill>
              </a:rPr>
              <a:t>T</a:t>
            </a:r>
          </a:p>
        </p:txBody>
      </p:sp>
      <p:sp>
        <p:nvSpPr>
          <p:cNvPr id="256006" name="Text Box 7"/>
          <p:cNvSpPr txBox="1">
            <a:spLocks noChangeArrowheads="1"/>
          </p:cNvSpPr>
          <p:nvPr/>
        </p:nvSpPr>
        <p:spPr bwMode="auto">
          <a:xfrm>
            <a:off x="4800600" y="4724400"/>
            <a:ext cx="990600" cy="1708150"/>
          </a:xfrm>
          <a:prstGeom prst="rect">
            <a:avLst/>
          </a:prstGeom>
          <a:solidFill>
            <a:srgbClr val="688C5E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600" dirty="0">
                <a:solidFill>
                  <a:srgbClr val="FCF721"/>
                </a:solidFill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828800"/>
            <a:ext cx="3581400" cy="4191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0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FF99"/>
                </a:solidFill>
              </a:rPr>
              <a:t>Overlap Responses: </a:t>
            </a:r>
            <a:r>
              <a:rPr lang="en-US" dirty="0" smtClean="0"/>
              <a:t>Taking Data on Multiple Students</a:t>
            </a:r>
          </a:p>
        </p:txBody>
      </p:sp>
      <p:sp>
        <p:nvSpPr>
          <p:cNvPr id="25702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057400"/>
            <a:ext cx="3886200" cy="4114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sz="2800" i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Lesson</a:t>
            </a:r>
            <a:r>
              <a:rPr lang="en-US" sz="2800" i="1" dirty="0" smtClean="0">
                <a:solidFill>
                  <a:schemeClr val="folHlink"/>
                </a:solidFill>
                <a:effectLst/>
              </a:rPr>
              <a:t>:</a:t>
            </a:r>
            <a:r>
              <a:rPr lang="en-US" sz="2800" dirty="0" smtClean="0">
                <a:effectLst/>
              </a:rPr>
              <a:t>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   Differentiate between verbs </a:t>
            </a:r>
            <a:r>
              <a:rPr lang="en-US" sz="2800" dirty="0" smtClean="0"/>
              <a:t>“give and take”</a:t>
            </a:r>
            <a:endParaRPr lang="en-US" sz="2800" dirty="0"/>
          </a:p>
          <a:p>
            <a:pPr>
              <a:defRPr/>
            </a:pPr>
            <a:r>
              <a:rPr lang="en-US" sz="2400" i="1" dirty="0" smtClean="0">
                <a:effectLst/>
              </a:rPr>
              <a:t>Sarah, </a:t>
            </a:r>
            <a:r>
              <a:rPr lang="en-US" sz="2400" b="1" i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give</a:t>
            </a:r>
            <a:r>
              <a:rPr lang="en-US" sz="2400" i="1" dirty="0" smtClean="0">
                <a:effectLst/>
              </a:rPr>
              <a:t> Adam the pencil.</a:t>
            </a:r>
          </a:p>
          <a:p>
            <a:pPr>
              <a:defRPr/>
            </a:pPr>
            <a:r>
              <a:rPr lang="en-US" sz="2400" i="1" dirty="0" smtClean="0">
                <a:effectLst/>
              </a:rPr>
              <a:t>Joey, </a:t>
            </a:r>
            <a:r>
              <a:rPr lang="en-US" sz="2400" b="1" i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take</a:t>
            </a: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i="1" dirty="0" smtClean="0">
                <a:effectLst/>
              </a:rPr>
              <a:t>a blue crayon.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</p:txBody>
      </p:sp>
      <p:graphicFrame>
        <p:nvGraphicFramePr>
          <p:cNvPr id="291907" name="Group 6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78965583"/>
              </p:ext>
            </p:extLst>
          </p:nvPr>
        </p:nvGraphicFramePr>
        <p:xfrm>
          <a:off x="4419600" y="2514600"/>
          <a:ext cx="4267200" cy="2628900"/>
        </p:xfrm>
        <a:graphic>
          <a:graphicData uri="http://schemas.openxmlformats.org/drawingml/2006/table">
            <a:tbl>
              <a:tblPr/>
              <a:tblGrid>
                <a:gridCol w="671513"/>
                <a:gridCol w="898525"/>
                <a:gridCol w="898525"/>
                <a:gridCol w="898525"/>
                <a:gridCol w="900112"/>
              </a:tblGrid>
              <a:tr h="73937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F72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Mon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F72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Tue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F72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Wed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F72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Thur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36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CF72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5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CF72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J.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229600" cy="1371600"/>
          </a:xfrm>
        </p:spPr>
        <p:txBody>
          <a:bodyPr>
            <a:normAutofit fontScale="90000"/>
          </a:bodyPr>
          <a:lstStyle/>
          <a:p>
            <a:pPr marL="762000" indent="-762000" eaLnBrk="1" hangingPunct="1">
              <a:defRPr/>
            </a:pPr>
            <a:r>
              <a:rPr lang="en-US" dirty="0">
                <a:solidFill>
                  <a:srgbClr val="FFFF66"/>
                </a:solidFill>
              </a:rPr>
              <a:t> </a:t>
            </a:r>
            <a:r>
              <a:rPr lang="en-US" dirty="0" smtClean="0">
                <a:solidFill>
                  <a:srgbClr val="FFFF66"/>
                </a:solidFill>
              </a:rPr>
              <a:t>  </a:t>
            </a:r>
            <a:r>
              <a:rPr lang="en-US" sz="5400" dirty="0" smtClean="0">
                <a:solidFill>
                  <a:srgbClr val="FFFF00"/>
                </a:solidFill>
              </a:rPr>
              <a:t>Data ! ! !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F2444614-14D7-40D3-B49B-DFD7446FDD65}" type="slidenum">
              <a:rPr lang="en-US"/>
              <a:pPr>
                <a:defRPr/>
              </a:pPr>
              <a:t>35</a:t>
            </a:fld>
            <a:endParaRPr lang="en-US"/>
          </a:p>
        </p:txBody>
      </p:sp>
      <p:pic>
        <p:nvPicPr>
          <p:cNvPr id="249859" name="Picture 4" descr="MCj0297177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133600"/>
            <a:ext cx="2743200" cy="237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9861" name="Text Box 5"/>
          <p:cNvSpPr txBox="1">
            <a:spLocks noChangeArrowheads="1"/>
          </p:cNvSpPr>
          <p:nvPr/>
        </p:nvSpPr>
        <p:spPr bwMode="auto">
          <a:xfrm>
            <a:off x="2057400" y="4506913"/>
            <a:ext cx="9372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  <a:hlinkClick r:id="rId3"/>
              </a:rPr>
              <a:t>www.behaviordoctor.org</a:t>
            </a: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endParaRPr lang="en-US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133600" y="563880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Books, Mining for Gold, pg. 50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7905958" cy="924475"/>
          </a:xfrm>
        </p:spPr>
        <p:txBody>
          <a:bodyPr/>
          <a:lstStyle/>
          <a:p>
            <a:r>
              <a:rPr lang="en-US" sz="3600" dirty="0" smtClean="0"/>
              <a:t>Behavioral Techniques:</a:t>
            </a:r>
            <a:br>
              <a:rPr lang="en-US" sz="3600" dirty="0" smtClean="0"/>
            </a:br>
            <a:r>
              <a:rPr lang="en-US" sz="3600" dirty="0" smtClean="0"/>
              <a:t>Shaping and Errorless Learning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305800" cy="4051437"/>
          </a:xfrm>
        </p:spPr>
        <p:txBody>
          <a:bodyPr>
            <a:noAutofit/>
          </a:bodyPr>
          <a:lstStyle/>
          <a:p>
            <a:r>
              <a:rPr lang="en-US" sz="2800" dirty="0" smtClean="0"/>
              <a:t>Shaping </a:t>
            </a:r>
            <a:r>
              <a:rPr lang="en-US" sz="2800" dirty="0" smtClean="0"/>
              <a:t>new behaviors: </a:t>
            </a:r>
          </a:p>
          <a:p>
            <a:pPr lvl="1"/>
            <a:r>
              <a:rPr lang="en-US" sz="2400" dirty="0" smtClean="0"/>
              <a:t>Systematic, differential reinforcement</a:t>
            </a:r>
            <a:r>
              <a:rPr lang="en-US" sz="2400" dirty="0"/>
              <a:t> </a:t>
            </a:r>
            <a:r>
              <a:rPr lang="en-US" sz="2400" dirty="0" smtClean="0"/>
              <a:t>for successive approximations to </a:t>
            </a:r>
            <a:r>
              <a:rPr lang="en-US" sz="2400" dirty="0" smtClean="0"/>
              <a:t>target; initially accepting attempts &amp; gradually requiring more</a:t>
            </a:r>
            <a:endParaRPr lang="en-US" sz="2400" dirty="0" smtClean="0"/>
          </a:p>
          <a:p>
            <a:pPr lvl="1">
              <a:buNone/>
            </a:pPr>
            <a:endParaRPr lang="en-US" sz="300" dirty="0" smtClean="0"/>
          </a:p>
          <a:p>
            <a:r>
              <a:rPr lang="en-US" sz="2800" dirty="0" smtClean="0"/>
              <a:t>Errorless learning to reduce errors:</a:t>
            </a:r>
          </a:p>
          <a:p>
            <a:pPr lvl="1"/>
            <a:r>
              <a:rPr lang="en-US" sz="2400" dirty="0" smtClean="0"/>
              <a:t>Deliberate cues used in early learning trials to enhance success, support positive </a:t>
            </a:r>
            <a:r>
              <a:rPr lang="en-US" sz="2400" dirty="0" smtClean="0"/>
              <a:t>experience</a:t>
            </a:r>
          </a:p>
          <a:p>
            <a:pPr lvl="1"/>
            <a:r>
              <a:rPr lang="en-US" sz="1800" dirty="0">
                <a:hlinkClick r:id="rId2"/>
              </a:rPr>
              <a:t>http://www.pattan.net/Videos/Browse/Single/?</a:t>
            </a:r>
            <a:r>
              <a:rPr lang="en-US" sz="1800" dirty="0" smtClean="0">
                <a:hlinkClick r:id="rId2"/>
              </a:rPr>
              <a:t>code_name=teaching_procedures_assembly</a:t>
            </a:r>
            <a:r>
              <a:rPr lang="en-US" sz="1800" dirty="0" smtClean="0"/>
              <a:t>  </a:t>
            </a:r>
          </a:p>
          <a:p>
            <a:pPr marL="457200" lvl="1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719949"/>
                </a:solidFill>
              </a:rPr>
              <a:t> 17:46  </a:t>
            </a:r>
            <a:r>
              <a:rPr lang="en-US" sz="2000" dirty="0" err="1" smtClean="0">
                <a:solidFill>
                  <a:srgbClr val="719949"/>
                </a:solidFill>
              </a:rPr>
              <a:t>PaTTAN</a:t>
            </a:r>
            <a:r>
              <a:rPr lang="en-US" sz="2000" dirty="0" smtClean="0">
                <a:solidFill>
                  <a:srgbClr val="719949"/>
                </a:solidFill>
              </a:rPr>
              <a:t> Website      </a:t>
            </a:r>
            <a:endParaRPr lang="en-US" sz="2000" dirty="0" smtClean="0">
              <a:solidFill>
                <a:srgbClr val="719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77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125113" cy="9244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Advantages of Discrete Trial</a:t>
            </a:r>
            <a:endParaRPr lang="en-US" dirty="0"/>
          </a:p>
        </p:txBody>
      </p:sp>
      <p:sp>
        <p:nvSpPr>
          <p:cNvPr id="29184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05000"/>
            <a:ext cx="8686800" cy="374015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/>
              <a:t> </a:t>
            </a:r>
            <a:r>
              <a:rPr lang="en-US" sz="2800" dirty="0" smtClean="0">
                <a:effectLst/>
              </a:rPr>
              <a:t>Provides </a:t>
            </a:r>
            <a:r>
              <a:rPr lang="en-US" sz="2800" dirty="0" smtClean="0">
                <a:solidFill>
                  <a:srgbClr val="FFFF00"/>
                </a:solidFill>
                <a:effectLst/>
              </a:rPr>
              <a:t>multiple opportunities</a:t>
            </a:r>
            <a:r>
              <a:rPr lang="en-US" sz="2800" dirty="0" smtClean="0">
                <a:effectLst/>
              </a:rPr>
              <a:t> to respond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 Offers </a:t>
            </a:r>
            <a:r>
              <a:rPr lang="en-US" sz="2800" dirty="0" smtClean="0">
                <a:solidFill>
                  <a:srgbClr val="FFFF00"/>
                </a:solidFill>
                <a:effectLst/>
              </a:rPr>
              <a:t>highly structured</a:t>
            </a:r>
            <a:r>
              <a:rPr lang="en-US" sz="2800" dirty="0" smtClean="0">
                <a:effectLst/>
              </a:rPr>
              <a:t> instructional format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 Students often </a:t>
            </a:r>
            <a:r>
              <a:rPr lang="en-US" sz="2800" dirty="0" smtClean="0">
                <a:solidFill>
                  <a:srgbClr val="FFFF00"/>
                </a:solidFill>
                <a:effectLst/>
              </a:rPr>
              <a:t>acquire information</a:t>
            </a:r>
            <a:r>
              <a:rPr lang="en-US" sz="2800" dirty="0" smtClean="0">
                <a:solidFill>
                  <a:srgbClr val="FF0066"/>
                </a:solidFill>
                <a:effectLst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effectLst/>
              </a:rPr>
              <a:t>rapidly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 Includes a means to </a:t>
            </a:r>
            <a:r>
              <a:rPr lang="en-US" sz="2800" dirty="0" smtClean="0">
                <a:solidFill>
                  <a:srgbClr val="FFFF00"/>
                </a:solidFill>
                <a:effectLst/>
              </a:rPr>
              <a:t>monitor</a:t>
            </a:r>
            <a:r>
              <a:rPr lang="en-US" sz="2800" dirty="0" smtClean="0">
                <a:solidFill>
                  <a:schemeClr val="hlink"/>
                </a:solidFill>
                <a:effectLst/>
              </a:rPr>
              <a:t> </a:t>
            </a:r>
            <a:r>
              <a:rPr lang="en-US" sz="2800" dirty="0" smtClean="0">
                <a:effectLst/>
              </a:rPr>
              <a:t>effectiveness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6BB21247-28C4-4CD4-9210-A1AD092F9E17}" type="slidenum">
              <a:rPr lang="en-US"/>
              <a:pPr>
                <a:defRPr/>
              </a:pPr>
              <a:t>37</a:t>
            </a:fld>
            <a:endParaRPr lang="en-US"/>
          </a:p>
        </p:txBody>
      </p:sp>
      <p:sp>
        <p:nvSpPr>
          <p:cNvPr id="258052" name="WordArt 4"/>
          <p:cNvSpPr>
            <a:spLocks noChangeArrowheads="1" noChangeShapeType="1" noTextEdit="1"/>
          </p:cNvSpPr>
          <p:nvPr/>
        </p:nvSpPr>
        <p:spPr bwMode="auto">
          <a:xfrm>
            <a:off x="7162800" y="304800"/>
            <a:ext cx="129540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1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1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1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1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1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1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125113" cy="9244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Disadvantages of Discrete Trial</a:t>
            </a:r>
            <a:endParaRPr lang="en-US" dirty="0"/>
          </a:p>
        </p:txBody>
      </p:sp>
      <p:sp>
        <p:nvSpPr>
          <p:cNvPr id="29286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807361"/>
            <a:ext cx="8763000" cy="4051437"/>
          </a:xfrm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 May </a:t>
            </a:r>
            <a:r>
              <a:rPr lang="en-US" sz="2800" dirty="0">
                <a:effectLst/>
              </a:rPr>
              <a:t>be conducted in </a:t>
            </a:r>
            <a:r>
              <a:rPr lang="en-US" sz="2800" dirty="0">
                <a:solidFill>
                  <a:srgbClr val="FFFF00"/>
                </a:solidFill>
                <a:effectLst/>
              </a:rPr>
              <a:t>isolated settings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srgbClr val="FFFF00"/>
                </a:solidFill>
                <a:effectLst/>
              </a:rPr>
              <a:t> Generalization </a:t>
            </a:r>
            <a:r>
              <a:rPr lang="en-US" sz="2800" dirty="0">
                <a:solidFill>
                  <a:srgbClr val="FFFF00"/>
                </a:solidFill>
                <a:effectLst/>
              </a:rPr>
              <a:t>of skills </a:t>
            </a:r>
            <a:r>
              <a:rPr lang="en-US" sz="2800" dirty="0">
                <a:effectLst/>
              </a:rPr>
              <a:t>may be a problem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 Not </a:t>
            </a:r>
            <a:r>
              <a:rPr lang="en-US" sz="2800" dirty="0">
                <a:effectLst/>
              </a:rPr>
              <a:t>appropriate for </a:t>
            </a:r>
            <a:r>
              <a:rPr lang="en-US" sz="2800" dirty="0">
                <a:solidFill>
                  <a:srgbClr val="FFFF00"/>
                </a:solidFill>
                <a:effectLst/>
              </a:rPr>
              <a:t>longer chains</a:t>
            </a:r>
            <a:r>
              <a:rPr lang="en-US" sz="2800" dirty="0">
                <a:effectLst/>
              </a:rPr>
              <a:t> of behavior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 May </a:t>
            </a:r>
            <a:r>
              <a:rPr lang="en-US" sz="2800" dirty="0">
                <a:effectLst/>
              </a:rPr>
              <a:t>not teach </a:t>
            </a:r>
            <a:r>
              <a:rPr lang="en-US" sz="2800" dirty="0">
                <a:solidFill>
                  <a:srgbClr val="FFFF00"/>
                </a:solidFill>
                <a:effectLst/>
              </a:rPr>
              <a:t>responding in a group</a:t>
            </a:r>
            <a:r>
              <a:rPr lang="en-US" sz="2800" dirty="0">
                <a:effectLst/>
              </a:rPr>
              <a:t>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EA48A665-0EAD-4334-ABE6-A1A7BC0E84BE}" type="slidenum">
              <a:rPr lang="en-US"/>
              <a:pPr>
                <a:defRPr/>
              </a:pPr>
              <a:t>38</a:t>
            </a:fld>
            <a:endParaRPr lang="en-US"/>
          </a:p>
        </p:txBody>
      </p:sp>
      <p:sp>
        <p:nvSpPr>
          <p:cNvPr id="259076" name="WordArt 4"/>
          <p:cNvSpPr>
            <a:spLocks noChangeArrowheads="1" noChangeShapeType="1" noTextEdit="1"/>
          </p:cNvSpPr>
          <p:nvPr/>
        </p:nvSpPr>
        <p:spPr bwMode="auto">
          <a:xfrm>
            <a:off x="7239000" y="457200"/>
            <a:ext cx="1371600" cy="762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2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2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2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2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2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2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2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2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229600" cy="2057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62C2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Activity</a:t>
            </a:r>
            <a:r>
              <a:rPr lang="en-US" b="1" dirty="0" smtClean="0">
                <a:solidFill>
                  <a:srgbClr val="62C2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600" dirty="0" smtClean="0"/>
              <a:t>What Skills Might You Teach</a:t>
            </a:r>
            <a:br>
              <a:rPr lang="en-US" sz="3600" dirty="0" smtClean="0"/>
            </a:br>
            <a:r>
              <a:rPr lang="en-US" sz="3600" dirty="0" smtClean="0"/>
              <a:t>Using Discrete Trial Instruction for Your Target Student?</a:t>
            </a:r>
            <a:endParaRPr lang="en-US" sz="4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520248A6-59B6-4B76-BA15-9515E6DC94E5}" type="slidenum">
              <a:rPr lang="en-US"/>
              <a:pPr>
                <a:defRPr/>
              </a:pPr>
              <a:t>39</a:t>
            </a:fld>
            <a:endParaRPr lang="en-US"/>
          </a:p>
        </p:txBody>
      </p:sp>
      <p:pic>
        <p:nvPicPr>
          <p:cNvPr id="262147" name="Picture 6" descr="MCj020548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49222" y="2895600"/>
            <a:ext cx="2971800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4E0D8F-8F6E-41CF-9C68-8F4468418DC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57960"/>
              </p:ext>
            </p:extLst>
          </p:nvPr>
        </p:nvGraphicFramePr>
        <p:xfrm>
          <a:off x="190500" y="533400"/>
          <a:ext cx="8763000" cy="6060311"/>
        </p:xfrm>
        <a:graphic>
          <a:graphicData uri="http://schemas.openxmlformats.org/drawingml/2006/table">
            <a:tbl>
              <a:tblPr/>
              <a:tblGrid>
                <a:gridCol w="7886700"/>
                <a:gridCol w="876300"/>
              </a:tblGrid>
              <a:tr h="13310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Remediate organizational challenges</a:t>
                      </a:r>
                      <a:endParaRPr lang="en-US" sz="1800" dirty="0" smtClean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reate tools to self-monitor own preparedness: book, pencil, paper, etc.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Use formatting, such as: enlarged text, boldface,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extra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spacing, highlighting,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bulleting, etc.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to enhance print-based materials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3310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Address social skill deficits </a:t>
                      </a:r>
                      <a:endParaRPr lang="en-US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Assess social skill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challenges, areas of need</a:t>
                      </a:r>
                      <a:endParaRPr lang="en-US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Develop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, prioritize,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teach and monitor meaningful social skill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goals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Promote social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problem solving </a:t>
                      </a:r>
                      <a:endParaRPr lang="en-US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3310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Recognize that anxiety &amp; frustration are often factors </a:t>
                      </a:r>
                      <a:endParaRPr lang="en-US" sz="1800" dirty="0" smtClean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Utilize calming techniques to reduce effects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Teach self-monitoring techniques to enhance coping skills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Offer team support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2000" dirty="0" smtClean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8741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Promote a welcoming climate</a:t>
                      </a:r>
                      <a:endParaRPr lang="en-US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All students learn to be good school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friends; consider “peer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supports”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greet/acknowledge one another, invite others to join an activity, allow wait time for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peers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to respond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Look for and celebrate success in all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students and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staff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!</a:t>
                      </a:r>
                      <a:endParaRPr lang="en-US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275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5459" name="Rectangle 3"/>
          <p:cNvSpPr>
            <a:spLocks noChangeArrowheads="1"/>
          </p:cNvSpPr>
          <p:nvPr/>
        </p:nvSpPr>
        <p:spPr bwMode="auto">
          <a:xfrm>
            <a:off x="685799" y="152400"/>
            <a:ext cx="7194918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Foundations to Support Individuals with Autism Spectrum Disorder</a:t>
            </a:r>
            <a:r>
              <a:rPr lang="en-US" sz="1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,  pg. </a:t>
            </a:r>
            <a:r>
              <a:rPr lang="en-US" sz="1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lang="en-US" sz="800" b="1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1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526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   “Finding the Words”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4B576C9D-FB06-482B-BCAD-BD2FD0DA140F}" type="slidenum">
              <a:rPr lang="en-US"/>
              <a:pPr>
                <a:defRPr/>
              </a:pPr>
              <a:t>40</a:t>
            </a:fld>
            <a:endParaRPr lang="en-US"/>
          </a:p>
        </p:txBody>
      </p:sp>
      <p:pic>
        <p:nvPicPr>
          <p:cNvPr id="252932" name="Picture 4" descr="MCBS00063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7150" y="152400"/>
            <a:ext cx="397806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2933" name="Text Box 6"/>
          <p:cNvSpPr txBox="1">
            <a:spLocks noChangeArrowheads="1"/>
          </p:cNvSpPr>
          <p:nvPr/>
        </p:nvSpPr>
        <p:spPr bwMode="auto">
          <a:xfrm>
            <a:off x="1524000" y="5867400"/>
            <a:ext cx="6477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hlinkClick r:id="rId3"/>
              </a:rPr>
              <a:t>http://abcnews.go.com/health/autism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ABA Resources: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125112" cy="4051437"/>
          </a:xfrm>
        </p:spPr>
        <p:txBody>
          <a:bodyPr/>
          <a:lstStyle/>
          <a:p>
            <a:r>
              <a:rPr lang="en-US" sz="2000" dirty="0" err="1" smtClean="0"/>
              <a:t>PaTTAN</a:t>
            </a:r>
            <a:r>
              <a:rPr lang="en-US" sz="2000" dirty="0" smtClean="0"/>
              <a:t> Website</a:t>
            </a:r>
          </a:p>
          <a:p>
            <a:r>
              <a:rPr lang="en-US" sz="2000" dirty="0" smtClean="0"/>
              <a:t>A Work in Progress, Leaf and </a:t>
            </a:r>
            <a:r>
              <a:rPr lang="en-US" sz="2000" dirty="0" err="1" smtClean="0"/>
              <a:t>McEachin</a:t>
            </a:r>
            <a:endParaRPr lang="en-US" sz="2000" dirty="0" smtClean="0"/>
          </a:p>
          <a:p>
            <a:r>
              <a:rPr lang="en-US" sz="2000" dirty="0" smtClean="0"/>
              <a:t>IGS Individual Goal Selection, </a:t>
            </a:r>
            <a:r>
              <a:rPr lang="en-US" sz="2000" dirty="0" err="1" smtClean="0"/>
              <a:t>Romanczyk</a:t>
            </a:r>
            <a:r>
              <a:rPr lang="en-US" sz="2000" dirty="0" smtClean="0"/>
              <a:t>, Ph.D.</a:t>
            </a:r>
          </a:p>
          <a:p>
            <a:r>
              <a:rPr lang="en-US" sz="2000" dirty="0" smtClean="0"/>
              <a:t>Behavioral Interventions, Maurice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122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991600" cy="1371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B4D3D6"/>
                </a:solidFill>
              </a:rPr>
              <a:t/>
            </a:r>
            <a:br>
              <a:rPr lang="en-US" sz="4000" dirty="0" smtClean="0">
                <a:solidFill>
                  <a:srgbClr val="B4D3D6"/>
                </a:solidFill>
              </a:rPr>
            </a:br>
            <a:r>
              <a:rPr lang="en-US" sz="4000" dirty="0" smtClean="0">
                <a:solidFill>
                  <a:srgbClr val="B4D3D6"/>
                </a:solidFill>
              </a:rPr>
              <a:t/>
            </a:r>
            <a:br>
              <a:rPr lang="en-US" sz="4000" dirty="0" smtClean="0">
                <a:solidFill>
                  <a:srgbClr val="B4D3D6"/>
                </a:solidFill>
              </a:rPr>
            </a:br>
            <a:r>
              <a:rPr lang="en-US" sz="4000" dirty="0" smtClean="0">
                <a:solidFill>
                  <a:srgbClr val="B4D3D6"/>
                </a:solidFill>
              </a:rPr>
              <a:t> </a:t>
            </a:r>
            <a:r>
              <a:rPr lang="en-US" sz="4000" b="1" dirty="0" smtClean="0">
                <a:solidFill>
                  <a:srgbClr val="62C2CC"/>
                </a:solidFill>
              </a:rPr>
              <a:t>TEACCH </a:t>
            </a:r>
            <a:r>
              <a:rPr lang="en-US" sz="4000" dirty="0" smtClean="0">
                <a:solidFill>
                  <a:srgbClr val="62C2CC"/>
                </a:solidFill>
              </a:rPr>
              <a:t>Model</a:t>
            </a:r>
            <a:r>
              <a:rPr lang="en-US" dirty="0" smtClean="0">
                <a:solidFill>
                  <a:srgbClr val="62C2CC"/>
                </a:solidFill>
              </a:rPr>
              <a:t/>
            </a:r>
            <a:br>
              <a:rPr lang="en-US" dirty="0" smtClean="0">
                <a:solidFill>
                  <a:srgbClr val="62C2CC"/>
                </a:solidFill>
              </a:rPr>
            </a:br>
            <a:r>
              <a:rPr lang="en-US" dirty="0" smtClean="0">
                <a:solidFill>
                  <a:srgbClr val="62C2CC"/>
                </a:solidFill>
              </a:rPr>
              <a:t> </a:t>
            </a:r>
            <a:r>
              <a:rPr lang="en-US" sz="2800" dirty="0" smtClean="0">
                <a:solidFill>
                  <a:srgbClr val="62C2CC"/>
                </a:solidFill>
              </a:rPr>
              <a:t>University of North Carolina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3200" dirty="0" smtClean="0"/>
          </a:p>
        </p:txBody>
      </p:sp>
      <p:sp>
        <p:nvSpPr>
          <p:cNvPr id="268291" name="Rectangle 3"/>
          <p:cNvSpPr>
            <a:spLocks noGrp="1" noChangeArrowheads="1"/>
          </p:cNvSpPr>
          <p:nvPr>
            <p:ph idx="1"/>
          </p:nvPr>
        </p:nvSpPr>
        <p:spPr>
          <a:xfrm>
            <a:off x="34834" y="2133600"/>
            <a:ext cx="8610600" cy="4114800"/>
          </a:xfrm>
        </p:spPr>
        <p:txBody>
          <a:bodyPr>
            <a:normAutofit/>
          </a:bodyPr>
          <a:lstStyle/>
          <a:p>
            <a:pPr lvl="1" eaLnBrk="1" hangingPunct="1">
              <a:buNone/>
              <a:defRPr/>
            </a:pPr>
            <a:r>
              <a:rPr lang="en-US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 TEACCH Philosophy:</a:t>
            </a:r>
            <a:endParaRPr lang="en-US" sz="40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1" eaLnBrk="1" hangingPunct="1">
              <a:buClr>
                <a:srgbClr val="14ACB0"/>
              </a:buClr>
              <a:buSzPct val="90000"/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 Focus on independence, support provided by following known routines</a:t>
            </a:r>
          </a:p>
          <a:p>
            <a:pPr lvl="1" eaLnBrk="1" hangingPunct="1">
              <a:buClr>
                <a:srgbClr val="0CB4C6"/>
              </a:buClr>
              <a:buSzPct val="90000"/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srgbClr val="FFFF00"/>
                </a:solidFill>
                <a:effectLst/>
              </a:rPr>
              <a:t> Consider students’ strengths</a:t>
            </a:r>
          </a:p>
          <a:p>
            <a:pPr lvl="1" eaLnBrk="1" hangingPunct="1">
              <a:buClr>
                <a:srgbClr val="10C7DA"/>
              </a:buClr>
              <a:buSzPct val="90000"/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 Support the “culture of autism”</a:t>
            </a:r>
          </a:p>
          <a:p>
            <a:pPr lvl="1" eaLnBrk="1" hangingPunct="1">
              <a:buClr>
                <a:srgbClr val="22BAD8"/>
              </a:buClr>
              <a:buSzPct val="90000"/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srgbClr val="FFFF00"/>
                </a:solidFill>
                <a:effectLst/>
              </a:rPr>
              <a:t> Includes “structured teaching” approach to learning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endParaRPr lang="en-US" sz="1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20E73DBC-0BB6-414F-8872-1062ED7DA19C}" type="slidenum">
              <a:rPr lang="en-US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0"/>
            <a:ext cx="7201313" cy="924475"/>
          </a:xfrm>
        </p:spPr>
        <p:txBody>
          <a:bodyPr/>
          <a:lstStyle/>
          <a:p>
            <a:pPr>
              <a:defRPr/>
            </a:pPr>
            <a:r>
              <a:rPr lang="en-US" sz="3600" dirty="0"/>
              <a:t> 2. Structured Teaching: </a:t>
            </a:r>
            <a:r>
              <a:rPr lang="en-US" sz="3600" dirty="0">
                <a:solidFill>
                  <a:srgbClr val="B4D3D6"/>
                </a:solidFill>
              </a:rPr>
              <a:t/>
            </a:r>
            <a:br>
              <a:rPr lang="en-US" sz="3600" dirty="0">
                <a:solidFill>
                  <a:srgbClr val="B4D3D6"/>
                </a:solidFill>
              </a:rPr>
            </a:br>
            <a:r>
              <a:rPr lang="en-US" sz="3600" dirty="0">
                <a:solidFill>
                  <a:srgbClr val="B4D3D6"/>
                </a:solidFill>
              </a:rPr>
              <a:t> </a:t>
            </a:r>
            <a:r>
              <a:rPr lang="en-US" sz="2400" b="1" dirty="0">
                <a:solidFill>
                  <a:srgbClr val="62C2CC"/>
                </a:solidFill>
              </a:rPr>
              <a:t>TEACCH </a:t>
            </a:r>
            <a:r>
              <a:rPr lang="en-US" sz="2400" dirty="0">
                <a:solidFill>
                  <a:srgbClr val="62C2CC"/>
                </a:solidFill>
              </a:rPr>
              <a:t>Model</a:t>
            </a:r>
            <a:br>
              <a:rPr lang="en-US" sz="2400" dirty="0">
                <a:solidFill>
                  <a:srgbClr val="62C2CC"/>
                </a:solidFill>
              </a:rPr>
            </a:br>
            <a:r>
              <a:rPr lang="en-US" sz="2400" dirty="0">
                <a:solidFill>
                  <a:srgbClr val="62C2CC"/>
                </a:solidFill>
              </a:rPr>
              <a:t> University of North </a:t>
            </a:r>
            <a:r>
              <a:rPr lang="en-US" sz="2400" dirty="0" smtClean="0">
                <a:solidFill>
                  <a:srgbClr val="62C2CC"/>
                </a:solidFill>
              </a:rPr>
              <a:t>Carolina</a:t>
            </a:r>
            <a:endParaRPr lang="en-US" sz="2400" b="1" dirty="0">
              <a:solidFill>
                <a:srgbClr val="62C2CC"/>
              </a:solidFill>
            </a:endParaRPr>
          </a:p>
        </p:txBody>
      </p:sp>
      <p:sp>
        <p:nvSpPr>
          <p:cNvPr id="27136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981200"/>
            <a:ext cx="8763000" cy="4114800"/>
          </a:xfrm>
        </p:spPr>
        <p:txBody>
          <a:bodyPr>
            <a:normAutofit/>
          </a:bodyPr>
          <a:lstStyle/>
          <a:p>
            <a:pPr lvl="1" eaLnBrk="1" hangingPunct="1">
              <a:buClr>
                <a:srgbClr val="26ACCC"/>
              </a:buClr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 Organize the physical environment</a:t>
            </a:r>
          </a:p>
          <a:p>
            <a:pPr lvl="1">
              <a:buClr>
                <a:srgbClr val="26ACCC"/>
              </a:buClr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 Use </a:t>
            </a:r>
            <a:r>
              <a:rPr lang="en-US" sz="2800" dirty="0">
                <a:solidFill>
                  <a:srgbClr val="FFFF00"/>
                </a:solidFill>
              </a:rPr>
              <a:t>visually clear materials and visual cues to promote generalization</a:t>
            </a:r>
          </a:p>
          <a:p>
            <a:pPr lvl="1">
              <a:buClr>
                <a:srgbClr val="26ACCC"/>
              </a:buClr>
              <a:buFont typeface="Wingdings" pitchFamily="2" charset="2"/>
              <a:buChar char="q"/>
              <a:defRPr/>
            </a:pPr>
            <a:r>
              <a:rPr lang="en-US" sz="2800" dirty="0" smtClean="0"/>
              <a:t> Establish </a:t>
            </a:r>
            <a:r>
              <a:rPr lang="en-US" sz="2800" dirty="0"/>
              <a:t>positive and productive routines</a:t>
            </a:r>
          </a:p>
          <a:p>
            <a:pPr lvl="1" eaLnBrk="1" hangingPunct="1">
              <a:buClr>
                <a:srgbClr val="26ACCC"/>
              </a:buClr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srgbClr val="FFFF00"/>
                </a:solidFill>
                <a:effectLst/>
              </a:rPr>
              <a:t> Develop relevant schedules</a:t>
            </a:r>
          </a:p>
          <a:p>
            <a:pPr lvl="1" eaLnBrk="1" hangingPunct="1">
              <a:buClr>
                <a:srgbClr val="26ACCC"/>
              </a:buClr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 Develop individualized work systems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A3A1F47F-6175-4713-9002-0B80A3826686}" type="slidenum">
              <a:rPr lang="en-US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/>
          <a:p>
            <a:pPr>
              <a:defRPr/>
            </a:pPr>
            <a:r>
              <a:rPr lang="en-US" sz="36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 Individual </a:t>
            </a:r>
            <a:r>
              <a:rPr lang="en-US" sz="36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Work Systems</a:t>
            </a:r>
          </a:p>
        </p:txBody>
      </p:sp>
      <p:sp>
        <p:nvSpPr>
          <p:cNvPr id="27648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524000"/>
            <a:ext cx="8229600" cy="4800600"/>
          </a:xfrm>
        </p:spPr>
        <p:txBody>
          <a:bodyPr>
            <a:normAutofit/>
          </a:bodyPr>
          <a:lstStyle/>
          <a:p>
            <a:pPr eaLnBrk="1" hangingPunct="1">
              <a:buClr>
                <a:srgbClr val="21A8AF"/>
              </a:buClr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srgbClr val="FFFF00"/>
                </a:solidFill>
                <a:effectLst/>
              </a:rPr>
              <a:t>Functional activities </a:t>
            </a:r>
          </a:p>
          <a:p>
            <a:pPr lvl="1" eaLnBrk="1" hangingPunct="1">
              <a:buClr>
                <a:srgbClr val="21A8AF"/>
              </a:buClr>
              <a:buFont typeface="Wingdings" pitchFamily="2" charset="2"/>
              <a:buChar char="q"/>
              <a:defRPr/>
            </a:pPr>
            <a:r>
              <a:rPr lang="en-US" sz="2000" dirty="0" smtClean="0">
                <a:effectLst/>
              </a:rPr>
              <a:t>“shoebox tasks”, assembly, labeling, matching concepts </a:t>
            </a:r>
          </a:p>
          <a:p>
            <a:pPr lvl="1" eaLnBrk="1" hangingPunct="1">
              <a:buClr>
                <a:srgbClr val="21A8AF"/>
              </a:buClr>
              <a:buFont typeface="Wingdings" pitchFamily="2" charset="2"/>
              <a:buChar char="q"/>
              <a:defRPr/>
            </a:pPr>
            <a:r>
              <a:rPr lang="en-US" sz="2000" dirty="0" smtClean="0">
                <a:effectLst/>
              </a:rPr>
              <a:t>little verbal instruction used </a:t>
            </a:r>
          </a:p>
          <a:p>
            <a:pPr lvl="1" eaLnBrk="1" hangingPunct="1">
              <a:buClr>
                <a:srgbClr val="21A8AF"/>
              </a:buClr>
              <a:buFont typeface="Wingdings" pitchFamily="2" charset="2"/>
              <a:buChar char="q"/>
              <a:defRPr/>
            </a:pPr>
            <a:r>
              <a:rPr lang="en-US" sz="2000" dirty="0" smtClean="0">
                <a:effectLst/>
              </a:rPr>
              <a:t>teaches left to right progression</a:t>
            </a:r>
          </a:p>
          <a:p>
            <a:pPr eaLnBrk="1" hangingPunct="1">
              <a:buClr>
                <a:srgbClr val="21A8AF"/>
              </a:buClr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srgbClr val="FFFF00"/>
                </a:solidFill>
                <a:effectLst/>
              </a:rPr>
              <a:t>Promotes independent work habits</a:t>
            </a:r>
            <a:r>
              <a:rPr lang="en-US" sz="3600" dirty="0" smtClean="0">
                <a:effectLst/>
              </a:rPr>
              <a:t>	</a:t>
            </a:r>
          </a:p>
          <a:p>
            <a:pPr lvl="1" eaLnBrk="1" hangingPunct="1">
              <a:buClr>
                <a:srgbClr val="21A8AF"/>
              </a:buClr>
              <a:buFont typeface="Wingdings" pitchFamily="2" charset="2"/>
              <a:buChar char="q"/>
              <a:defRPr/>
            </a:pPr>
            <a:r>
              <a:rPr lang="en-US" sz="2000" dirty="0" smtClean="0">
                <a:effectLst/>
              </a:rPr>
              <a:t>What to do</a:t>
            </a:r>
          </a:p>
          <a:p>
            <a:pPr lvl="1" eaLnBrk="1" hangingPunct="1">
              <a:buClr>
                <a:srgbClr val="21A8AF"/>
              </a:buClr>
              <a:buFont typeface="Wingdings" pitchFamily="2" charset="2"/>
              <a:buChar char="q"/>
              <a:defRPr/>
            </a:pPr>
            <a:r>
              <a:rPr lang="en-US" sz="2000" dirty="0" smtClean="0">
                <a:effectLst/>
              </a:rPr>
              <a:t>How much to do </a:t>
            </a:r>
          </a:p>
          <a:p>
            <a:pPr lvl="1" eaLnBrk="1" hangingPunct="1">
              <a:buClr>
                <a:srgbClr val="21A8AF"/>
              </a:buClr>
              <a:buFont typeface="Wingdings" pitchFamily="2" charset="2"/>
              <a:buChar char="q"/>
              <a:defRPr/>
            </a:pPr>
            <a:r>
              <a:rPr lang="en-US" sz="2000" dirty="0" smtClean="0">
                <a:effectLst/>
              </a:rPr>
              <a:t>Finishing point</a:t>
            </a:r>
          </a:p>
          <a:p>
            <a:pPr lvl="1" eaLnBrk="1" hangingPunct="1">
              <a:buClr>
                <a:srgbClr val="21A8AF"/>
              </a:buClr>
              <a:buFont typeface="Wingdings" pitchFamily="2" charset="2"/>
              <a:buChar char="q"/>
              <a:defRPr/>
            </a:pPr>
            <a:r>
              <a:rPr lang="en-US" sz="2000" dirty="0" smtClean="0">
                <a:effectLst/>
              </a:rPr>
              <a:t>What happens next</a:t>
            </a:r>
            <a:endParaRPr lang="en-US" sz="4000" dirty="0" smtClean="0">
              <a:effectLst/>
            </a:endParaRPr>
          </a:p>
          <a:p>
            <a:pPr lvl="1" eaLnBrk="1" hangingPunct="1">
              <a:buClr>
                <a:srgbClr val="21A8AF"/>
              </a:buClr>
              <a:defRPr/>
            </a:pPr>
            <a:endParaRPr lang="en-US" sz="32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DC65AA8E-7633-475A-9443-BBEC750E8A93}" type="slidenum">
              <a:rPr lang="en-US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Sample Work Systems</a:t>
            </a:r>
          </a:p>
        </p:txBody>
      </p:sp>
      <p:sp>
        <p:nvSpPr>
          <p:cNvPr id="415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4363B9C0-9C2C-4D61-8529-138AE2A8EAE9}" type="slidenum">
              <a:rPr lang="en-US"/>
              <a:pPr>
                <a:defRPr/>
              </a:pPr>
              <a:t>45</a:t>
            </a:fld>
            <a:endParaRPr lang="en-US"/>
          </a:p>
        </p:txBody>
      </p:sp>
      <p:pic>
        <p:nvPicPr>
          <p:cNvPr id="30724" name="Picture 4" descr="jig_sm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981200"/>
            <a:ext cx="3276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7" descr="Mvc-001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4755" y="1981200"/>
            <a:ext cx="3276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Work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EC4E0D8F-8F6E-41CF-9C68-8F4468418DC9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pic>
        <p:nvPicPr>
          <p:cNvPr id="2416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137088"/>
            <a:ext cx="8839200" cy="456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70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353713" cy="9244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Advantages </a:t>
            </a:r>
            <a:r>
              <a:rPr lang="en-US" dirty="0" smtClean="0"/>
              <a:t>of Structured Teaching    </a:t>
            </a:r>
            <a:endParaRPr lang="en-US" dirty="0"/>
          </a:p>
        </p:txBody>
      </p:sp>
      <p:sp>
        <p:nvSpPr>
          <p:cNvPr id="406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51050"/>
            <a:ext cx="8229600" cy="40179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sz="2800" dirty="0" smtClean="0"/>
              <a:t> Builds </a:t>
            </a:r>
            <a:r>
              <a:rPr lang="en-US" sz="2800" dirty="0">
                <a:solidFill>
                  <a:srgbClr val="FFFF00"/>
                </a:solidFill>
              </a:rPr>
              <a:t>independence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endParaRPr lang="en-US" dirty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sz="2800" dirty="0" smtClean="0"/>
              <a:t> Provides </a:t>
            </a:r>
            <a:r>
              <a:rPr lang="en-US" sz="2800" dirty="0"/>
              <a:t>opportunities for </a:t>
            </a:r>
            <a:r>
              <a:rPr lang="en-US" sz="2800" dirty="0">
                <a:solidFill>
                  <a:srgbClr val="FFFF00"/>
                </a:solidFill>
              </a:rPr>
              <a:t>practice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endParaRPr lang="en-US" dirty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sz="2800" dirty="0" smtClean="0"/>
              <a:t> Structure </a:t>
            </a:r>
            <a:r>
              <a:rPr lang="en-US" sz="2800" dirty="0"/>
              <a:t>enhances ability to stay on task,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>
                <a:solidFill>
                  <a:srgbClr val="FFFF00"/>
                </a:solidFill>
              </a:rPr>
              <a:t>enhancing productivity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endParaRPr lang="en-US" sz="1600" dirty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sz="2800" dirty="0" smtClean="0"/>
              <a:t> Instruction </a:t>
            </a:r>
            <a:r>
              <a:rPr lang="en-US" sz="2800" dirty="0"/>
              <a:t>capitalizes</a:t>
            </a:r>
            <a:r>
              <a:rPr lang="en-US" sz="2800" dirty="0">
                <a:solidFill>
                  <a:srgbClr val="FFFF00"/>
                </a:solidFill>
              </a:rPr>
              <a:t> on visual strengths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800" dirty="0">
              <a:solidFill>
                <a:schemeClr val="hlin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35B863D7-3B1E-40A6-8459-AC7DDBF0EEFD}" type="slidenum">
              <a:rPr lang="en-US"/>
              <a:pPr>
                <a:defRPr/>
              </a:pPr>
              <a:t>47</a:t>
            </a:fld>
            <a:endParaRPr lang="en-US"/>
          </a:p>
        </p:txBody>
      </p:sp>
      <p:sp>
        <p:nvSpPr>
          <p:cNvPr id="31748" name="WordArt 4"/>
          <p:cNvSpPr>
            <a:spLocks noChangeArrowheads="1" noChangeShapeType="1" noTextEdit="1"/>
          </p:cNvSpPr>
          <p:nvPr/>
        </p:nvSpPr>
        <p:spPr bwMode="auto">
          <a:xfrm>
            <a:off x="7467600" y="609600"/>
            <a:ext cx="129540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6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6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6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6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6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6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6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6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26733"/>
            <a:ext cx="8001000" cy="9244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Disadvantages of Structured Teaching    </a:t>
            </a:r>
            <a:endParaRPr lang="en-US" dirty="0"/>
          </a:p>
        </p:txBody>
      </p:sp>
      <p:sp>
        <p:nvSpPr>
          <p:cNvPr id="407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419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 Interaction</a:t>
            </a:r>
            <a:r>
              <a:rPr lang="en-US" sz="2800" dirty="0" smtClean="0">
                <a:solidFill>
                  <a:schemeClr val="hlink"/>
                </a:solidFill>
              </a:rPr>
              <a:t> </a:t>
            </a:r>
            <a:r>
              <a:rPr lang="en-US" sz="2800" dirty="0"/>
              <a:t>is limited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endParaRPr lang="en-US" sz="2000" dirty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 Materials </a:t>
            </a:r>
            <a:r>
              <a:rPr lang="en-US" sz="2800" dirty="0"/>
              <a:t>must be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>
                <a:solidFill>
                  <a:srgbClr val="FFFF00"/>
                </a:solidFill>
              </a:rPr>
              <a:t>developed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endParaRPr lang="en-US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 Physical </a:t>
            </a:r>
            <a:r>
              <a:rPr lang="en-US" sz="2800" dirty="0">
                <a:solidFill>
                  <a:srgbClr val="FFFF00"/>
                </a:solidFill>
              </a:rPr>
              <a:t>environment</a:t>
            </a:r>
            <a:r>
              <a:rPr lang="en-US" sz="2800" dirty="0"/>
              <a:t> must accommodate materials in the work space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endParaRPr lang="en-US" dirty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 Generalization</a:t>
            </a:r>
            <a:r>
              <a:rPr lang="en-US" sz="2800" dirty="0" smtClean="0"/>
              <a:t> </a:t>
            </a:r>
            <a:r>
              <a:rPr lang="en-US" sz="2800" dirty="0"/>
              <a:t>may be a problem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E92EC2E2-DC79-46CA-8034-29016217D94E}" type="slidenum">
              <a:rPr lang="en-US"/>
              <a:pPr>
                <a:defRPr/>
              </a:pPr>
              <a:t>48</a:t>
            </a:fld>
            <a:endParaRPr lang="en-US"/>
          </a:p>
        </p:txBody>
      </p:sp>
      <p:sp>
        <p:nvSpPr>
          <p:cNvPr id="32772" name="WordArt 4"/>
          <p:cNvSpPr>
            <a:spLocks noChangeArrowheads="1" noChangeShapeType="1" noTextEdit="1"/>
          </p:cNvSpPr>
          <p:nvPr/>
        </p:nvSpPr>
        <p:spPr bwMode="auto">
          <a:xfrm>
            <a:off x="7467600" y="1219200"/>
            <a:ext cx="1371600" cy="762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7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7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7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7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7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7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7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7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458200" cy="2057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400" b="1" dirty="0" smtClean="0">
                <a:solidFill>
                  <a:srgbClr val="62C2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Activity</a:t>
            </a:r>
            <a:r>
              <a:rPr lang="en-US" sz="3600" b="1" dirty="0" smtClean="0">
                <a:solidFill>
                  <a:srgbClr val="62C2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600" dirty="0" smtClean="0"/>
              <a:t>What Skills Might You Teach</a:t>
            </a:r>
            <a:br>
              <a:rPr lang="en-US" sz="3600" dirty="0" smtClean="0"/>
            </a:br>
            <a:r>
              <a:rPr lang="en-US" sz="3600" dirty="0" smtClean="0"/>
              <a:t>Using Structured Teaching for Your Target Student?</a:t>
            </a:r>
            <a:endParaRPr lang="en-US" sz="4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520248A6-59B6-4B76-BA15-9515E6DC94E5}" type="slidenum">
              <a:rPr lang="en-US"/>
              <a:pPr>
                <a:defRPr/>
              </a:pPr>
              <a:t>49</a:t>
            </a:fld>
            <a:endParaRPr lang="en-US"/>
          </a:p>
        </p:txBody>
      </p:sp>
      <p:pic>
        <p:nvPicPr>
          <p:cNvPr id="262147" name="Picture 6" descr="MCj020548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2895600"/>
            <a:ext cx="2971800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329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543800" cy="924475"/>
          </a:xfrm>
        </p:spPr>
        <p:txBody>
          <a:bodyPr/>
          <a:lstStyle/>
          <a:p>
            <a:pPr algn="ctr"/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/>
              <a:t>Schedule onsite visits</a:t>
            </a:r>
            <a:br>
              <a:rPr lang="en-US" sz="4400" dirty="0"/>
            </a:br>
            <a:r>
              <a:rPr lang="en-US" sz="4400" dirty="0" smtClean="0"/>
              <a:t/>
            </a:r>
            <a:br>
              <a:rPr lang="en-US" sz="4400" dirty="0" smtClean="0"/>
            </a:br>
            <a:endParaRPr lang="en-US" sz="4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460574"/>
              </p:ext>
            </p:extLst>
          </p:nvPr>
        </p:nvGraphicFramePr>
        <p:xfrm>
          <a:off x="990600" y="2514599"/>
          <a:ext cx="7315200" cy="3810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657600"/>
                <a:gridCol w="3657600"/>
              </a:tblGrid>
              <a:tr h="81196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Erin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Michelle</a:t>
                      </a:r>
                      <a:endParaRPr lang="en-US" sz="2000" dirty="0"/>
                    </a:p>
                  </a:txBody>
                  <a:tcPr/>
                </a:tc>
              </a:tr>
              <a:tr h="49967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Peebles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Brentwood</a:t>
                      </a:r>
                      <a:endParaRPr lang="en-US" sz="2000" dirty="0"/>
                    </a:p>
                  </a:txBody>
                  <a:tcPr/>
                </a:tc>
              </a:tr>
              <a:tr h="49967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Duquesne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Fairview</a:t>
                      </a:r>
                      <a:endParaRPr lang="en-US" sz="2000" dirty="0"/>
                    </a:p>
                  </a:txBody>
                  <a:tcPr/>
                </a:tc>
              </a:tr>
              <a:tr h="49967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East Allegheny HS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Allard</a:t>
                      </a:r>
                      <a:endParaRPr lang="en-US" sz="2000" dirty="0"/>
                    </a:p>
                  </a:txBody>
                  <a:tcPr/>
                </a:tc>
              </a:tr>
              <a:tr h="49967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South</a:t>
                      </a:r>
                      <a:r>
                        <a:rPr lang="en-US" sz="2000" baseline="0" dirty="0" smtClean="0"/>
                        <a:t> Allegheny Middle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Kelly</a:t>
                      </a:r>
                      <a:endParaRPr lang="en-US" sz="2000" dirty="0"/>
                    </a:p>
                  </a:txBody>
                  <a:tcPr/>
                </a:tc>
              </a:tr>
              <a:tr h="49967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McIntyre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Dickson</a:t>
                      </a:r>
                      <a:endParaRPr lang="en-US" sz="2000" dirty="0"/>
                    </a:p>
                  </a:txBody>
                  <a:tcPr/>
                </a:tc>
              </a:tr>
              <a:tr h="499672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West Mifflin Middle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961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1219200"/>
            <a:ext cx="6934200" cy="5257800"/>
          </a:xfrm>
          <a:prstGeom prst="rect">
            <a:avLst/>
          </a:prstGeom>
          <a:solidFill>
            <a:srgbClr val="7CAAD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25113" cy="924475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125112" cy="520303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TEACCH </a:t>
            </a:r>
            <a:r>
              <a:rPr lang="en-US" sz="2400" dirty="0" smtClean="0">
                <a:hlinkClick r:id="rId2"/>
              </a:rPr>
              <a:t>www.teacch.com</a:t>
            </a:r>
            <a:endParaRPr lang="en-US" sz="2400" dirty="0" smtClean="0"/>
          </a:p>
          <a:p>
            <a:r>
              <a:rPr lang="en-US" sz="2400" dirty="0" smtClean="0">
                <a:hlinkClick r:id="rId3"/>
              </a:rPr>
              <a:t>www.do2learn.com</a:t>
            </a:r>
            <a:endParaRPr lang="en-US" sz="2400" dirty="0"/>
          </a:p>
          <a:p>
            <a:r>
              <a:rPr lang="en-US" sz="2400" dirty="0" smtClean="0">
                <a:hlinkClick r:id="rId2"/>
              </a:rPr>
              <a:t>www.teacch.com</a:t>
            </a:r>
            <a:endParaRPr lang="en-US" sz="2400" dirty="0"/>
          </a:p>
          <a:p>
            <a:r>
              <a:rPr lang="en-US" sz="2400" dirty="0" smtClean="0">
                <a:hlinkClick r:id="rId4"/>
              </a:rPr>
              <a:t>www.thegraycenter.org</a:t>
            </a:r>
            <a:endParaRPr lang="en-US" sz="2400" dirty="0" smtClean="0"/>
          </a:p>
          <a:p>
            <a:r>
              <a:rPr lang="en-US" sz="2400" dirty="0" smtClean="0">
                <a:hlinkClick r:id="rId5"/>
              </a:rPr>
              <a:t>www.abcteach.com</a:t>
            </a:r>
            <a:r>
              <a:rPr lang="en-US" sz="2400" dirty="0" smtClean="0"/>
              <a:t> </a:t>
            </a:r>
            <a:endParaRPr lang="en-US" sz="24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2467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that Influence Successful Skill Acquisition: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752600"/>
            <a:ext cx="7125112" cy="4051437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effectLst/>
              </a:rPr>
              <a:t>Generalization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rgbClr val="FFFF66"/>
                </a:solidFill>
                <a:effectLst/>
              </a:rPr>
              <a:t>Instructional Control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effectLst/>
              </a:rPr>
              <a:t>Principles of Motivation and Reinforcement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rgbClr val="FFFF66"/>
                </a:solidFill>
              </a:rPr>
              <a:t>Strategic Supports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Access to the Curriculum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4E0D8F-8F6E-41CF-9C68-8F4468418DC9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1. Generalization </a:t>
            </a:r>
            <a:r>
              <a:rPr lang="en-US" dirty="0"/>
              <a:t>of Skills!</a:t>
            </a:r>
          </a:p>
        </p:txBody>
      </p:sp>
      <p:sp>
        <p:nvSpPr>
          <p:cNvPr id="256003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981200"/>
            <a:ext cx="82296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3600" dirty="0" smtClean="0">
                <a:effectLst/>
              </a:rPr>
              <a:t> Across…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sz="3200" dirty="0" smtClean="0">
                <a:effectLst/>
              </a:rPr>
              <a:t> Settings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sz="3200" dirty="0" smtClean="0">
                <a:solidFill>
                  <a:srgbClr val="FCF721"/>
                </a:solidFill>
                <a:effectLst/>
              </a:rPr>
              <a:t> People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sz="3200" dirty="0" smtClean="0">
                <a:effectLst/>
              </a:rPr>
              <a:t> Materials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sz="3200" dirty="0" smtClean="0">
                <a:solidFill>
                  <a:srgbClr val="FCF721"/>
                </a:solidFill>
                <a:effectLst/>
              </a:rPr>
              <a:t> Instructions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sz="3200" dirty="0" smtClean="0">
                <a:effectLst/>
              </a:rPr>
              <a:t> Time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sz="3200" dirty="0" smtClean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DE2D3F-A01C-4A15-AC73-AE26775436C0}" type="slidenum">
              <a:rPr lang="en-US"/>
              <a:pPr>
                <a:defRPr/>
              </a:pPr>
              <a:t>52</a:t>
            </a:fld>
            <a:endParaRPr lang="en-US"/>
          </a:p>
        </p:txBody>
      </p:sp>
      <p:pic>
        <p:nvPicPr>
          <p:cNvPr id="283652" name="Picture 4" descr="j01833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438400"/>
            <a:ext cx="235108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8686800" cy="1371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2. Instructional </a:t>
            </a:r>
            <a:r>
              <a:rPr lang="en-US" dirty="0"/>
              <a:t>Control </a:t>
            </a:r>
            <a:br>
              <a:rPr lang="en-US" dirty="0"/>
            </a:br>
            <a:r>
              <a:rPr lang="en-US" dirty="0" smtClean="0"/>
              <a:t>    </a:t>
            </a:r>
            <a:r>
              <a:rPr lang="en-US" sz="2800" dirty="0" smtClean="0"/>
              <a:t>Reduce Errors </a:t>
            </a:r>
            <a:r>
              <a:rPr lang="en-US" sz="2800" dirty="0"/>
              <a:t>/ Support Success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" y="6172200"/>
            <a:ext cx="608287" cy="365125"/>
          </a:xfrm>
        </p:spPr>
        <p:txBody>
          <a:bodyPr/>
          <a:lstStyle/>
          <a:p>
            <a:pPr>
              <a:defRPr/>
            </a:pPr>
            <a:fld id="{981B6A92-2D1A-479B-81A8-76CED6AF2947}" type="slidenum">
              <a:rPr lang="en-US"/>
              <a:pPr>
                <a:defRPr/>
              </a:pPr>
              <a:t>53</a:t>
            </a:fld>
            <a:endParaRPr lang="en-US" dirty="0"/>
          </a:p>
        </p:txBody>
      </p:sp>
      <p:sp>
        <p:nvSpPr>
          <p:cNvPr id="395267" name="Rectangle 3"/>
          <p:cNvSpPr>
            <a:spLocks noChangeArrowheads="1"/>
          </p:cNvSpPr>
          <p:nvPr/>
        </p:nvSpPr>
        <p:spPr bwMode="auto">
          <a:xfrm>
            <a:off x="914400" y="1447800"/>
            <a:ext cx="7620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en-US" sz="36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457200" indent="-457200">
              <a:spcBef>
                <a:spcPct val="20000"/>
              </a:spcBef>
              <a:buClr>
                <a:schemeClr val="accent3">
                  <a:lumMod val="60000"/>
                  <a:lumOff val="40000"/>
                </a:schemeClr>
              </a:buClr>
              <a:buSzPct val="85000"/>
              <a:buFont typeface="Wingdings" pitchFamily="2" charset="2"/>
              <a:buChar char="q"/>
              <a:defRPr/>
            </a:pPr>
            <a:r>
              <a:rPr lang="en-US" sz="3200" dirty="0"/>
              <a:t>Keep demands low at first</a:t>
            </a:r>
          </a:p>
          <a:p>
            <a:pPr marL="457200" indent="-457200">
              <a:spcBef>
                <a:spcPct val="20000"/>
              </a:spcBef>
              <a:buClr>
                <a:schemeClr val="accent3">
                  <a:lumMod val="60000"/>
                  <a:lumOff val="40000"/>
                </a:schemeClr>
              </a:buClr>
              <a:buSzPct val="85000"/>
              <a:buFont typeface="Wingdings" pitchFamily="2" charset="2"/>
              <a:buChar char="q"/>
              <a:defRPr/>
            </a:pPr>
            <a:r>
              <a:rPr lang="en-US" sz="3200" dirty="0">
                <a:solidFill>
                  <a:srgbClr val="FCF721"/>
                </a:solidFill>
              </a:rPr>
              <a:t>Intersperse easy and difficult demands</a:t>
            </a:r>
          </a:p>
          <a:p>
            <a:pPr marL="457200" indent="-457200">
              <a:spcBef>
                <a:spcPct val="20000"/>
              </a:spcBef>
              <a:buClr>
                <a:schemeClr val="accent3">
                  <a:lumMod val="60000"/>
                  <a:lumOff val="40000"/>
                </a:schemeClr>
              </a:buClr>
              <a:buSzPct val="85000"/>
              <a:buFont typeface="Wingdings" pitchFamily="2" charset="2"/>
              <a:buChar char="q"/>
              <a:defRPr/>
            </a:pPr>
            <a:r>
              <a:rPr lang="en-US" sz="3200" dirty="0"/>
              <a:t>Pace instruction</a:t>
            </a:r>
          </a:p>
          <a:p>
            <a:pPr marL="457200" indent="-457200">
              <a:spcBef>
                <a:spcPct val="20000"/>
              </a:spcBef>
              <a:buClr>
                <a:schemeClr val="accent3">
                  <a:lumMod val="60000"/>
                  <a:lumOff val="40000"/>
                </a:schemeClr>
              </a:buClr>
              <a:buSzPct val="85000"/>
              <a:buFont typeface="Wingdings" pitchFamily="2" charset="2"/>
              <a:buChar char="q"/>
              <a:defRPr/>
            </a:pPr>
            <a:r>
              <a:rPr lang="en-US" sz="3200" dirty="0">
                <a:solidFill>
                  <a:srgbClr val="FCF721"/>
                </a:solidFill>
              </a:rPr>
              <a:t>Mix and vary instruction</a:t>
            </a:r>
          </a:p>
          <a:p>
            <a:pPr marL="457200" indent="-457200">
              <a:spcBef>
                <a:spcPct val="20000"/>
              </a:spcBef>
              <a:buClr>
                <a:schemeClr val="accent3">
                  <a:lumMod val="60000"/>
                  <a:lumOff val="40000"/>
                </a:schemeClr>
              </a:buClr>
              <a:buSzPct val="85000"/>
              <a:buFont typeface="Wingdings" pitchFamily="2" charset="2"/>
              <a:buChar char="q"/>
              <a:defRPr/>
            </a:pPr>
            <a:r>
              <a:rPr lang="en-US" sz="3200" dirty="0"/>
              <a:t>Connect teaching environment with reinforcement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134558" cy="924475"/>
          </a:xfrm>
        </p:spPr>
        <p:txBody>
          <a:bodyPr/>
          <a:lstStyle/>
          <a:p>
            <a:r>
              <a:rPr lang="en-US" dirty="0"/>
              <a:t>Instructional Control </a:t>
            </a:r>
            <a:br>
              <a:rPr lang="en-US" dirty="0"/>
            </a:br>
            <a:r>
              <a:rPr lang="en-US" sz="2800" dirty="0" smtClean="0"/>
              <a:t>Reduce </a:t>
            </a:r>
            <a:r>
              <a:rPr lang="en-US" sz="2800" dirty="0"/>
              <a:t>Errors / Support Success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458200" cy="42672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/>
              <a:t> For some students, a PLAN is necessary to build rapport with instruction &amp; instructors</a:t>
            </a:r>
          </a:p>
          <a:p>
            <a:pPr lvl="1">
              <a:buFont typeface="Wingdings" pitchFamily="2" charset="2"/>
              <a:buChar char="q"/>
            </a:pPr>
            <a:r>
              <a:rPr lang="en-US" sz="2800" dirty="0" smtClean="0"/>
              <a:t> Teachers and staff:</a:t>
            </a:r>
          </a:p>
          <a:p>
            <a:pPr lvl="2">
              <a:buFont typeface="Wingdings" pitchFamily="2" charset="2"/>
              <a:buChar char="q"/>
            </a:pPr>
            <a:r>
              <a:rPr lang="en-US" sz="2400" dirty="0" smtClean="0"/>
              <a:t> the Keepers of all Things Wonderful</a:t>
            </a:r>
          </a:p>
          <a:p>
            <a:pPr lvl="2"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FFFF66"/>
                </a:solidFill>
              </a:rPr>
              <a:t> provide opportunities to gain access to things I need/want</a:t>
            </a:r>
          </a:p>
          <a:p>
            <a:pPr lvl="2">
              <a:buFont typeface="Wingdings" pitchFamily="2" charset="2"/>
              <a:buChar char="q"/>
            </a:pPr>
            <a:r>
              <a:rPr lang="en-US" sz="2400" dirty="0" smtClean="0"/>
              <a:t> consider meaning in the work assigned</a:t>
            </a:r>
          </a:p>
          <a:p>
            <a:pPr lvl="2"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FFFF66"/>
                </a:solidFill>
              </a:rPr>
              <a:t> keep language simple and clear –     </a:t>
            </a:r>
          </a:p>
          <a:p>
            <a:pPr marL="914400" lvl="2" indent="0">
              <a:buNone/>
            </a:pPr>
            <a:r>
              <a:rPr lang="en-US" sz="2200" dirty="0" smtClean="0">
                <a:solidFill>
                  <a:srgbClr val="FFFF66"/>
                </a:solidFill>
              </a:rPr>
              <a:t>(caution:    work/play  =  bad/good)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dirty="0" smtClean="0"/>
              <a:t>3. Principles of Motivation and Reinforcement</a:t>
            </a:r>
          </a:p>
        </p:txBody>
      </p:sp>
      <p:sp>
        <p:nvSpPr>
          <p:cNvPr id="29696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76400"/>
            <a:ext cx="8763000" cy="5029200"/>
          </a:xfrm>
        </p:spPr>
        <p:txBody>
          <a:bodyPr>
            <a:normAutofit/>
          </a:bodyPr>
          <a:lstStyle/>
          <a:p>
            <a:pPr>
              <a:buClr>
                <a:schemeClr val="accent3">
                  <a:lumMod val="60000"/>
                  <a:lumOff val="40000"/>
                </a:schemeClr>
              </a:buClr>
              <a:buSzPct val="95000"/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 “Motivation Resistance”</a:t>
            </a: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SzPct val="95000"/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 Unique </a:t>
            </a:r>
            <a:r>
              <a:rPr lang="en-US" sz="2800" dirty="0" err="1" smtClean="0">
                <a:solidFill>
                  <a:srgbClr val="FFFF00"/>
                </a:solidFill>
              </a:rPr>
              <a:t>Reinforcers</a:t>
            </a:r>
            <a:endParaRPr lang="en-US" sz="2800" dirty="0" smtClean="0">
              <a:solidFill>
                <a:srgbClr val="FFFF00"/>
              </a:solidFill>
              <a:effectLst/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SzPct val="95000"/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 Connect meaning to tasks</a:t>
            </a: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SzPct val="95000"/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srgbClr val="FCF721"/>
                </a:solidFill>
                <a:effectLst/>
              </a:rPr>
              <a:t> Build instructional momentum</a:t>
            </a: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SzPct val="95000"/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 Contribute to reducing anxiety</a:t>
            </a: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SzPct val="95000"/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srgbClr val="FCF721"/>
                </a:solidFill>
                <a:effectLst/>
              </a:rPr>
              <a:t> Useful when setting goals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en-US" sz="2400" dirty="0" smtClean="0">
                <a:solidFill>
                  <a:schemeClr val="hlink"/>
                </a:solidFill>
                <a:effectLst/>
              </a:rPr>
              <a:t>* </a:t>
            </a:r>
            <a:r>
              <a:rPr lang="en-US" sz="2400" i="1" dirty="0" smtClean="0">
                <a:effectLst/>
              </a:rPr>
              <a:t>Reduce </a:t>
            </a:r>
            <a:r>
              <a:rPr lang="en-US" sz="2400" i="1" dirty="0" err="1" smtClean="0">
                <a:effectLst/>
              </a:rPr>
              <a:t>Reinforcers</a:t>
            </a:r>
            <a:r>
              <a:rPr lang="en-US" sz="2400" i="1" dirty="0" smtClean="0">
                <a:effectLst/>
              </a:rPr>
              <a:t> as students gain success 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en-US" sz="2400" i="1" dirty="0" smtClean="0">
                <a:solidFill>
                  <a:schemeClr val="hlink"/>
                </a:solidFill>
                <a:effectLst/>
              </a:rPr>
              <a:t>*</a:t>
            </a:r>
            <a:r>
              <a:rPr lang="en-US" sz="2400" i="1" dirty="0" smtClean="0">
                <a:solidFill>
                  <a:srgbClr val="FCF721"/>
                </a:solidFill>
                <a:effectLst/>
              </a:rPr>
              <a:t> High interest instruction builds motivation!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Potential Reinforcer Profile</a:t>
            </a:r>
          </a:p>
        </p:txBody>
      </p:sp>
      <p:sp>
        <p:nvSpPr>
          <p:cNvPr id="530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 Visual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 Auditory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 Tactile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 Kinetic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i="1" dirty="0" smtClean="0">
                <a:solidFill>
                  <a:schemeClr val="tx2"/>
                </a:solidFill>
                <a:effectLst/>
              </a:rPr>
              <a:t> Social</a:t>
            </a:r>
            <a:r>
              <a:rPr lang="en-US" sz="2800" dirty="0" smtClean="0">
                <a:solidFill>
                  <a:schemeClr val="tx2"/>
                </a:solidFill>
                <a:effectLst/>
              </a:rPr>
              <a:t> 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en-US" sz="2800" dirty="0" smtClean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597508-919B-43E4-9AC4-67AF73C9BD99}" type="slidenum">
              <a:rPr lang="en-US"/>
              <a:pPr>
                <a:defRPr/>
              </a:pPr>
              <a:t>56</a:t>
            </a:fld>
            <a:endParaRPr lang="en-US"/>
          </a:p>
        </p:txBody>
      </p:sp>
      <p:pic>
        <p:nvPicPr>
          <p:cNvPr id="287748" name="Picture 6" descr="MCj0205484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819400"/>
            <a:ext cx="2286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7749" name="Text Box 6"/>
          <p:cNvSpPr txBox="1">
            <a:spLocks noChangeArrowheads="1"/>
          </p:cNvSpPr>
          <p:nvPr/>
        </p:nvSpPr>
        <p:spPr bwMode="auto">
          <a:xfrm>
            <a:off x="609600" y="5410200"/>
            <a:ext cx="822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hlinkClick r:id="rId3"/>
              </a:rPr>
              <a:t>www.behaviordoctor.org</a:t>
            </a:r>
            <a:r>
              <a:rPr lang="en-US" sz="2400" dirty="0" smtClean="0"/>
              <a:t>   </a:t>
            </a:r>
            <a:r>
              <a:rPr lang="en-US" sz="2400" dirty="0">
                <a:solidFill>
                  <a:schemeClr val="tx2"/>
                </a:solidFill>
              </a:rPr>
              <a:t>Mining for Gold, pg. 67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724400" y="1893701"/>
            <a:ext cx="3733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Activity: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Reinforcer</a:t>
            </a:r>
            <a:r>
              <a:rPr lang="en-US" dirty="0" smtClean="0">
                <a:solidFill>
                  <a:srgbClr val="FFFF00"/>
                </a:solidFill>
              </a:rPr>
              <a:t> Assessment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90600"/>
            <a:ext cx="7677358" cy="924475"/>
          </a:xfrm>
        </p:spPr>
        <p:txBody>
          <a:bodyPr/>
          <a:lstStyle/>
          <a:p>
            <a:r>
              <a:rPr lang="en-US" sz="3600" dirty="0" smtClean="0"/>
              <a:t>4. Strategic Support: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838200"/>
            <a:ext cx="7924799" cy="4051437"/>
          </a:xfrm>
        </p:spPr>
        <p:txBody>
          <a:bodyPr>
            <a:noAutofit/>
          </a:bodyPr>
          <a:lstStyle/>
          <a:p>
            <a:r>
              <a:rPr lang="en-US" sz="2800" dirty="0" smtClean="0"/>
              <a:t>Determine the </a:t>
            </a:r>
            <a:r>
              <a:rPr lang="en-US" sz="2800" dirty="0" smtClean="0">
                <a:solidFill>
                  <a:srgbClr val="FFFF00"/>
                </a:solidFill>
              </a:rPr>
              <a:t>level of </a:t>
            </a:r>
            <a:r>
              <a:rPr lang="en-US" sz="2800" dirty="0" smtClean="0">
                <a:solidFill>
                  <a:srgbClr val="FFFF00"/>
                </a:solidFill>
              </a:rPr>
              <a:t>support </a:t>
            </a:r>
            <a:r>
              <a:rPr lang="en-US" sz="2800" dirty="0" smtClean="0"/>
              <a:t>needed and plan for reduction before it begins!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990600"/>
            <a:ext cx="7848600" cy="924475"/>
          </a:xfrm>
        </p:spPr>
        <p:txBody>
          <a:bodyPr/>
          <a:lstStyle/>
          <a:p>
            <a:r>
              <a:rPr lang="en-US" sz="3600" dirty="0" smtClean="0"/>
              <a:t>Prompting – </a:t>
            </a:r>
            <a:br>
              <a:rPr lang="en-US" sz="3600" dirty="0" smtClean="0"/>
            </a:br>
            <a:r>
              <a:rPr lang="en-US" sz="3600" dirty="0" smtClean="0"/>
              <a:t>Support or Co-dependence?</a:t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8240332" cy="4051437"/>
          </a:xfrm>
        </p:spPr>
        <p:txBody>
          <a:bodyPr>
            <a:normAutofit/>
          </a:bodyPr>
          <a:lstStyle/>
          <a:p>
            <a:endParaRPr lang="en-US" sz="2800" dirty="0"/>
          </a:p>
          <a:p>
            <a:r>
              <a:rPr lang="en-US" sz="2800" dirty="0"/>
              <a:t>H</a:t>
            </a:r>
            <a:r>
              <a:rPr lang="en-US" sz="2800" dirty="0" smtClean="0"/>
              <a:t>elp is on its way! Why not wait?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>
                <a:solidFill>
                  <a:srgbClr val="FFFF00"/>
                </a:solidFill>
              </a:rPr>
              <a:t>Helper vs. </a:t>
            </a:r>
            <a:r>
              <a:rPr lang="en-US" sz="2800" dirty="0" err="1" smtClean="0">
                <a:solidFill>
                  <a:srgbClr val="FFFF00"/>
                </a:solidFill>
              </a:rPr>
              <a:t>Helpee</a:t>
            </a:r>
            <a:endParaRPr lang="en-US" sz="2800" dirty="0" smtClean="0">
              <a:solidFill>
                <a:srgbClr val="FFFF00"/>
              </a:solidFill>
            </a:endParaRPr>
          </a:p>
          <a:p>
            <a:endParaRPr lang="en-US" sz="2800" dirty="0"/>
          </a:p>
          <a:p>
            <a:r>
              <a:rPr lang="en-US" sz="2800" dirty="0" smtClean="0"/>
              <a:t>The best support assistant puts themself out of a job!</a:t>
            </a:r>
            <a:endParaRPr lang="en-US" sz="2800" dirty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14400"/>
            <a:ext cx="8229600" cy="7302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000" dirty="0" smtClean="0"/>
              <a:t>Types </a:t>
            </a:r>
            <a:r>
              <a:rPr lang="en-US" sz="4000" dirty="0"/>
              <a:t>Of </a:t>
            </a:r>
            <a:r>
              <a:rPr lang="en-US" sz="4000" dirty="0" smtClean="0"/>
              <a:t>Prompts:</a:t>
            </a:r>
            <a:endParaRPr lang="en-US" sz="4000" dirty="0"/>
          </a:p>
        </p:txBody>
      </p:sp>
      <p:sp>
        <p:nvSpPr>
          <p:cNvPr id="249859" name="Rectangle 3"/>
          <p:cNvSpPr>
            <a:spLocks noGrp="1" noChangeArrowheads="1"/>
          </p:cNvSpPr>
          <p:nvPr>
            <p:ph idx="1"/>
          </p:nvPr>
        </p:nvSpPr>
        <p:spPr>
          <a:xfrm>
            <a:off x="3200400" y="2133600"/>
            <a:ext cx="82296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 Physical </a:t>
            </a:r>
          </a:p>
          <a:p>
            <a:pPr eaLnBrk="1" hangingPunct="1">
              <a:defRPr/>
            </a:pPr>
            <a:r>
              <a:rPr lang="en-US" sz="3600" dirty="0" smtClean="0">
                <a:solidFill>
                  <a:srgbClr val="FCF721"/>
                </a:solidFill>
              </a:rPr>
              <a:t> Modeling </a:t>
            </a:r>
            <a:r>
              <a:rPr lang="en-US" sz="3600" dirty="0" smtClean="0"/>
              <a:t> </a:t>
            </a:r>
          </a:p>
          <a:p>
            <a:pPr eaLnBrk="1" hangingPunct="1">
              <a:defRPr/>
            </a:pPr>
            <a:r>
              <a:rPr lang="en-US" sz="3600" dirty="0" smtClean="0"/>
              <a:t> Gestural </a:t>
            </a:r>
          </a:p>
          <a:p>
            <a:pPr eaLnBrk="1" hangingPunct="1">
              <a:defRPr/>
            </a:pPr>
            <a:r>
              <a:rPr lang="en-US" sz="3600" dirty="0" smtClean="0">
                <a:solidFill>
                  <a:srgbClr val="FCF721"/>
                </a:solidFill>
              </a:rPr>
              <a:t> Verbal </a:t>
            </a:r>
          </a:p>
          <a:p>
            <a:pPr eaLnBrk="1" hangingPunct="1">
              <a:defRPr/>
            </a:pPr>
            <a:r>
              <a:rPr lang="en-US" sz="3600" dirty="0" smtClean="0"/>
              <a:t> Positional </a:t>
            </a:r>
          </a:p>
          <a:p>
            <a:pPr eaLnBrk="1" hangingPunct="1">
              <a:defRPr/>
            </a:pPr>
            <a:endParaRPr lang="en-US" sz="3600" dirty="0" smtClean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E6E922-F456-47F8-A5F5-499A78F69179}" type="slidenum">
              <a:rPr lang="en-US"/>
              <a:pPr>
                <a:defRPr/>
              </a:pPr>
              <a:t>59</a:t>
            </a:fld>
            <a:endParaRPr lang="en-US"/>
          </a:p>
        </p:txBody>
      </p:sp>
      <p:pic>
        <p:nvPicPr>
          <p:cNvPr id="265220" name="Picture 4" descr="MCj023315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050014"/>
            <a:ext cx="186531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9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9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59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7924800" cy="924475"/>
          </a:xfrm>
        </p:spPr>
        <p:txBody>
          <a:bodyPr/>
          <a:lstStyle/>
          <a:p>
            <a:r>
              <a:rPr lang="en-US" sz="3600" dirty="0" smtClean="0"/>
              <a:t>Skill Acquisition Considerations:</a:t>
            </a:r>
            <a:endParaRPr lang="en-US" sz="3600" dirty="0"/>
          </a:p>
        </p:txBody>
      </p:sp>
      <p:pic>
        <p:nvPicPr>
          <p:cNvPr id="2050" name="Picture 2" descr="C:\Users\michelle.lubetsky\AppData\Local\Microsoft\Windows\Temporary Internet Files\Content.IE5\ULF9CDN7\MC900280783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00FFFF"/>
              </a:clrFrom>
              <a:clrTo>
                <a:srgbClr val="00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981200"/>
            <a:ext cx="4952734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37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1"/>
            <a:ext cx="77724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Things To Keep In Mind </a:t>
            </a:r>
            <a:br>
              <a:rPr lang="en-US" dirty="0"/>
            </a:br>
            <a:r>
              <a:rPr lang="en-US" dirty="0"/>
              <a:t>When Prompting</a:t>
            </a:r>
            <a:endParaRPr lang="en-US" sz="2800" dirty="0"/>
          </a:p>
        </p:txBody>
      </p:sp>
      <p:sp>
        <p:nvSpPr>
          <p:cNvPr id="25190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905000"/>
            <a:ext cx="8610600" cy="4953000"/>
          </a:xfrm>
        </p:spPr>
        <p:txBody>
          <a:bodyPr>
            <a:normAutofit fontScale="92500"/>
          </a:bodyPr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3000" dirty="0" smtClean="0">
                <a:effectLst/>
              </a:rPr>
              <a:t> Prompts </a:t>
            </a:r>
            <a:r>
              <a:rPr lang="en-US" sz="3000" dirty="0">
                <a:effectLst/>
              </a:rPr>
              <a:t>are deliberate teaching strategies</a:t>
            </a:r>
            <a:r>
              <a:rPr lang="en-US" sz="3000" dirty="0" smtClean="0">
                <a:effectLst/>
              </a:rPr>
              <a:t>.</a:t>
            </a:r>
            <a:endParaRPr lang="en-US" sz="3000" dirty="0">
              <a:effectLst/>
            </a:endParaRPr>
          </a:p>
          <a:p>
            <a:pPr>
              <a:buFont typeface="Wingdings" pitchFamily="2" charset="2"/>
              <a:buChar char="q"/>
              <a:defRPr/>
            </a:pPr>
            <a:r>
              <a:rPr lang="en-US" sz="3000" dirty="0" smtClean="0">
                <a:solidFill>
                  <a:srgbClr val="FFFF00"/>
                </a:solidFill>
              </a:rPr>
              <a:t> Prompts can prevent learning errors.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3000" dirty="0" smtClean="0">
                <a:effectLst/>
              </a:rPr>
              <a:t> Beware </a:t>
            </a:r>
            <a:r>
              <a:rPr lang="en-US" sz="3000" dirty="0">
                <a:effectLst/>
              </a:rPr>
              <a:t>of inadvertent prompts</a:t>
            </a:r>
            <a:r>
              <a:rPr lang="en-US" sz="3000" dirty="0" smtClean="0">
                <a:effectLst/>
              </a:rPr>
              <a:t>.</a:t>
            </a:r>
            <a:endParaRPr lang="en-US" sz="3000" dirty="0">
              <a:effectLst/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3000" dirty="0" smtClean="0">
                <a:solidFill>
                  <a:srgbClr val="FFFF00"/>
                </a:solidFill>
                <a:effectLst/>
              </a:rPr>
              <a:t> Fade </a:t>
            </a:r>
            <a:r>
              <a:rPr lang="en-US" sz="3000" dirty="0">
                <a:solidFill>
                  <a:srgbClr val="FFFF00"/>
                </a:solidFill>
                <a:effectLst/>
              </a:rPr>
              <a:t>prompts gradually</a:t>
            </a:r>
            <a:r>
              <a:rPr lang="en-US" sz="3000" dirty="0" smtClean="0">
                <a:solidFill>
                  <a:srgbClr val="FFFF00"/>
                </a:solidFill>
                <a:effectLst/>
              </a:rPr>
              <a:t>.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3000" dirty="0" smtClean="0"/>
              <a:t> Have a plan to initiate </a:t>
            </a:r>
            <a:r>
              <a:rPr lang="en-US" sz="3000" b="1" dirty="0" smtClean="0"/>
              <a:t>and</a:t>
            </a:r>
            <a:r>
              <a:rPr lang="en-US" sz="3000" dirty="0" smtClean="0"/>
              <a:t> reduce prompts</a:t>
            </a:r>
            <a:r>
              <a:rPr lang="en-US" sz="2800" dirty="0" smtClean="0"/>
              <a:t>.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en-US" sz="1000" dirty="0">
              <a:effectLst/>
            </a:endParaRPr>
          </a:p>
          <a:p>
            <a:pPr eaLnBrk="1" hangingPunct="1">
              <a:defRPr/>
            </a:pP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 Lance</a:t>
            </a:r>
            <a:endParaRPr lang="en-U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defRPr/>
            </a:pP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Team Time:</a:t>
            </a:r>
          </a:p>
          <a:p>
            <a:pPr marL="0" indent="0" eaLnBrk="1" hangingPunct="1">
              <a:buNone/>
              <a:defRPr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Template for Decreasing Prompts</a:t>
            </a:r>
            <a:endParaRPr lang="en-US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/>
          </a:p>
        </p:txBody>
      </p:sp>
      <p:pic>
        <p:nvPicPr>
          <p:cNvPr id="275460" name="Picture 4" descr="MCj0293502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152400"/>
            <a:ext cx="133508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Access to the Curriculum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7315200" cy="3352800"/>
          </a:xfrm>
        </p:spPr>
        <p:txBody>
          <a:bodyPr>
            <a:normAutofit fontScale="92500"/>
          </a:bodyPr>
          <a:lstStyle/>
          <a:p>
            <a:r>
              <a:rPr lang="en-US" sz="3300" dirty="0" smtClean="0"/>
              <a:t> Classroom </a:t>
            </a:r>
            <a:r>
              <a:rPr lang="en-US" sz="3300" dirty="0" smtClean="0"/>
              <a:t>Organization</a:t>
            </a:r>
          </a:p>
          <a:p>
            <a:r>
              <a:rPr lang="en-US" sz="3300" dirty="0" smtClean="0"/>
              <a:t> </a:t>
            </a:r>
            <a:r>
              <a:rPr lang="en-US" sz="3300" dirty="0" smtClean="0">
                <a:solidFill>
                  <a:srgbClr val="FFFF00"/>
                </a:solidFill>
              </a:rPr>
              <a:t>Planning </a:t>
            </a:r>
            <a:r>
              <a:rPr lang="en-US" sz="3300" dirty="0" smtClean="0">
                <a:solidFill>
                  <a:srgbClr val="FFFF00"/>
                </a:solidFill>
              </a:rPr>
              <a:t>the School Day</a:t>
            </a:r>
            <a:endParaRPr lang="en-US" sz="3300" dirty="0">
              <a:solidFill>
                <a:srgbClr val="FFFF00"/>
              </a:solidFill>
            </a:endParaRPr>
          </a:p>
          <a:p>
            <a:r>
              <a:rPr lang="en-US" sz="3300" dirty="0" smtClean="0"/>
              <a:t> Inclusion </a:t>
            </a:r>
            <a:r>
              <a:rPr lang="en-US" sz="3300" dirty="0" smtClean="0"/>
              <a:t>Plan</a:t>
            </a:r>
          </a:p>
          <a:p>
            <a:r>
              <a:rPr lang="en-US" sz="3300" dirty="0" smtClean="0">
                <a:solidFill>
                  <a:srgbClr val="FFFF00"/>
                </a:solidFill>
              </a:rPr>
              <a:t> IEP </a:t>
            </a:r>
            <a:r>
              <a:rPr lang="en-US" sz="3300" dirty="0" smtClean="0">
                <a:solidFill>
                  <a:srgbClr val="FFFF00"/>
                </a:solidFill>
              </a:rPr>
              <a:t>Matrix</a:t>
            </a:r>
          </a:p>
          <a:p>
            <a:r>
              <a:rPr lang="en-US" sz="3300" dirty="0" smtClean="0"/>
              <a:t> Just </a:t>
            </a:r>
            <a:r>
              <a:rPr lang="en-US" sz="3300" dirty="0"/>
              <a:t>the Facts! Student Scenarios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8366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125113" cy="924475"/>
          </a:xfrm>
        </p:spPr>
        <p:txBody>
          <a:bodyPr/>
          <a:lstStyle/>
          <a:p>
            <a:r>
              <a:rPr lang="en-US" dirty="0"/>
              <a:t>Just the Facts! Student </a:t>
            </a:r>
            <a:r>
              <a:rPr lang="en-US" dirty="0" smtClean="0"/>
              <a:t>Scenario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990175"/>
              </p:ext>
            </p:extLst>
          </p:nvPr>
        </p:nvGraphicFramePr>
        <p:xfrm>
          <a:off x="762000" y="990600"/>
          <a:ext cx="7620000" cy="5638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48100"/>
                <a:gridCol w="3771900"/>
              </a:tblGrid>
              <a:tr h="444600">
                <a:tc>
                  <a:txBody>
                    <a:bodyPr/>
                    <a:lstStyle/>
                    <a:p>
                      <a:r>
                        <a:rPr lang="en-US" dirty="0" smtClean="0"/>
                        <a:t>Facts About the Class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Facts About</a:t>
                      </a:r>
                      <a:r>
                        <a:rPr lang="en-US" baseline="0" dirty="0" smtClean="0"/>
                        <a:t> Darren</a:t>
                      </a:r>
                      <a:endParaRPr lang="en-US" dirty="0"/>
                    </a:p>
                  </a:txBody>
                  <a:tcPr/>
                </a:tc>
              </a:tr>
              <a:tr h="5194200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dirty="0" smtClean="0"/>
                        <a:t>6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grade science: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dirty="0" smtClean="0"/>
                        <a:t>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Textbook</a:t>
                      </a:r>
                      <a:r>
                        <a:rPr lang="en-US" sz="1800" baseline="0" dirty="0" smtClean="0"/>
                        <a:t> at 5</a:t>
                      </a:r>
                      <a:r>
                        <a:rPr lang="en-US" sz="1800" baseline="30000" dirty="0" smtClean="0"/>
                        <a:t>th</a:t>
                      </a:r>
                      <a:r>
                        <a:rPr lang="en-US" sz="1800" baseline="0" dirty="0" smtClean="0"/>
                        <a:t> grade</a:t>
                      </a:r>
                      <a:endParaRPr lang="en-US" sz="20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Students</a:t>
                      </a:r>
                      <a:r>
                        <a:rPr lang="en-US" sz="1800" baseline="0" dirty="0" smtClean="0"/>
                        <a:t> take turns reading orally</a:t>
                      </a:r>
                      <a:endParaRPr lang="en-US" sz="20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Expected to memorize 15 scientific</a:t>
                      </a:r>
                      <a:r>
                        <a:rPr lang="en-US" sz="1800" baseline="0" dirty="0" smtClean="0"/>
                        <a:t> terms per unit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Small group activities/labs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Short answers to text questions to be written, turned in as homework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Teacher uses lecture, handouts, demonstrations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US" sz="1600" baseline="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US" sz="1600" baseline="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US" sz="1600" baseline="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dirty="0" smtClean="0"/>
                        <a:t>Strengths: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dirty="0" smtClean="0"/>
                        <a:t> </a:t>
                      </a:r>
                      <a:endParaRPr lang="en-US" sz="20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Reads and writes independently at 2</a:t>
                      </a:r>
                      <a:r>
                        <a:rPr lang="en-US" sz="1800" baseline="30000" dirty="0" smtClean="0"/>
                        <a:t>nd</a:t>
                      </a:r>
                      <a:r>
                        <a:rPr lang="en-US" sz="1800" dirty="0" smtClean="0"/>
                        <a:t> gr level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Likes being in leadership role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Responds well to visual cues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High interest</a:t>
                      </a:r>
                      <a:r>
                        <a:rPr lang="en-US" sz="1800" baseline="0" dirty="0" smtClean="0"/>
                        <a:t> in science topics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Enjoys computer video games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Follows posted rules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Likes to put things together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en-US" sz="1600" dirty="0" smtClean="0"/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1600" dirty="0" smtClean="0"/>
                        <a:t> 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762000" y="5410200"/>
            <a:ext cx="7620000" cy="1219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58982" y="5749452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Strategies: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5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829264"/>
              </p:ext>
            </p:extLst>
          </p:nvPr>
        </p:nvGraphicFramePr>
        <p:xfrm>
          <a:off x="685800" y="990600"/>
          <a:ext cx="7696200" cy="5638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48100"/>
                <a:gridCol w="3848100"/>
              </a:tblGrid>
              <a:tr h="444600">
                <a:tc>
                  <a:txBody>
                    <a:bodyPr/>
                    <a:lstStyle/>
                    <a:p>
                      <a:r>
                        <a:rPr lang="en-US" dirty="0" smtClean="0"/>
                        <a:t>Facts About the Class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Facts About</a:t>
                      </a:r>
                      <a:r>
                        <a:rPr lang="en-US" baseline="0" dirty="0" smtClean="0"/>
                        <a:t> Darren</a:t>
                      </a:r>
                      <a:endParaRPr lang="en-US" dirty="0"/>
                    </a:p>
                  </a:txBody>
                  <a:tcPr/>
                </a:tc>
              </a:tr>
              <a:tr h="5194200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dirty="0" smtClean="0"/>
                        <a:t>6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grade science: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dirty="0" smtClean="0"/>
                        <a:t>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Textbook</a:t>
                      </a:r>
                      <a:r>
                        <a:rPr lang="en-US" sz="1800" baseline="0" dirty="0" smtClean="0"/>
                        <a:t> at 5</a:t>
                      </a:r>
                      <a:r>
                        <a:rPr lang="en-US" sz="1800" baseline="30000" dirty="0" smtClean="0"/>
                        <a:t>th</a:t>
                      </a:r>
                      <a:r>
                        <a:rPr lang="en-US" sz="1800" baseline="0" dirty="0" smtClean="0"/>
                        <a:t> grade</a:t>
                      </a:r>
                      <a:endParaRPr lang="en-US" sz="20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Students</a:t>
                      </a:r>
                      <a:r>
                        <a:rPr lang="en-US" sz="1800" baseline="0" dirty="0" smtClean="0"/>
                        <a:t> take turns reading orally</a:t>
                      </a:r>
                      <a:endParaRPr lang="en-US" sz="20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Expected to memorize 15 scientific</a:t>
                      </a:r>
                      <a:r>
                        <a:rPr lang="en-US" sz="1800" baseline="0" dirty="0" smtClean="0"/>
                        <a:t> terms per unit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Small group activities/labs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Short answers to text questions to be written, turned in as homework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Teacher uses lecture, handouts, demonstrations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US" sz="1600" baseline="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US" sz="1600" baseline="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US" sz="1600" baseline="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dirty="0" smtClean="0"/>
                        <a:t>Areas of Need: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dirty="0" smtClean="0"/>
                        <a:t> </a:t>
                      </a:r>
                      <a:endParaRPr lang="en-US" sz="16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Resists activities involving handwriting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Never</a:t>
                      </a:r>
                      <a:r>
                        <a:rPr lang="en-US" sz="1800" baseline="0" dirty="0" smtClean="0"/>
                        <a:t> completes homework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Expresses fear of testing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Walks out of classroom without permission when frustrated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Intolerant of misbehavior of others</a:t>
                      </a:r>
                      <a:r>
                        <a:rPr lang="en-US" sz="1800" dirty="0" smtClean="0"/>
                        <a:t>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Reads at 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grade level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Relates well with younger</a:t>
                      </a:r>
                      <a:r>
                        <a:rPr lang="en-US" baseline="0" dirty="0" smtClean="0"/>
                        <a:t> children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85800" y="5562600"/>
            <a:ext cx="7696200" cy="1066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Strategies</a:t>
            </a:r>
            <a:r>
              <a:rPr lang="en-US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47750" y="228600"/>
            <a:ext cx="7124700" cy="923925"/>
          </a:xfrm>
        </p:spPr>
        <p:txBody>
          <a:bodyPr/>
          <a:lstStyle/>
          <a:p>
            <a:r>
              <a:rPr lang="en-US" dirty="0"/>
              <a:t>Just the Facts! Student </a:t>
            </a:r>
            <a:r>
              <a:rPr lang="en-US" dirty="0" smtClean="0"/>
              <a:t>Scenario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6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609600"/>
            <a:ext cx="7125113" cy="924475"/>
          </a:xfrm>
        </p:spPr>
        <p:txBody>
          <a:bodyPr/>
          <a:lstStyle/>
          <a:p>
            <a:r>
              <a:rPr lang="en-US" dirty="0" smtClean="0"/>
              <a:t>What do YOU see?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732" y="1752600"/>
            <a:ext cx="4114800" cy="4563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87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latin typeface="Tahoma" pitchFamily="34" charset="0"/>
              </a:rPr>
              <a:t>  Supports for Behavior</a:t>
            </a:r>
            <a:endParaRPr lang="en-US" sz="4400" dirty="0">
              <a:latin typeface="Tahoma" pitchFamily="34" charset="0"/>
            </a:endParaRPr>
          </a:p>
        </p:txBody>
      </p:sp>
      <p:sp>
        <p:nvSpPr>
          <p:cNvPr id="31232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71600"/>
            <a:ext cx="8229600" cy="5029200"/>
          </a:xfrm>
        </p:spPr>
        <p:txBody>
          <a:bodyPr/>
          <a:lstStyle/>
          <a:p>
            <a:endParaRPr lang="en-US" sz="2400" b="1" dirty="0">
              <a:solidFill>
                <a:schemeClr val="hlink"/>
              </a:solidFill>
              <a:latin typeface="Tahoma" pitchFamily="34" charset="0"/>
            </a:endParaRPr>
          </a:p>
          <a:p>
            <a:pPr marL="0" indent="0">
              <a:buNone/>
            </a:pPr>
            <a:endParaRPr lang="en-US" b="1" dirty="0" smtClean="0">
              <a:solidFill>
                <a:schemeClr val="hlink"/>
              </a:solidFill>
              <a:latin typeface="Tahoma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2532868" y="2959274"/>
            <a:ext cx="4038600" cy="3898726"/>
          </a:xfrm>
          <a:prstGeom prst="ellipse">
            <a:avLst/>
          </a:prstGeom>
          <a:solidFill>
            <a:schemeClr val="tx1">
              <a:alpha val="27059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1066800" y="914377"/>
            <a:ext cx="4191000" cy="4089794"/>
          </a:xfrm>
          <a:prstGeom prst="ellipse">
            <a:avLst/>
          </a:prstGeom>
          <a:solidFill>
            <a:schemeClr val="tx1">
              <a:lumMod val="75000"/>
              <a:alpha val="30196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DBB9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962400" y="959284"/>
            <a:ext cx="4038600" cy="4069916"/>
          </a:xfrm>
          <a:prstGeom prst="ellipse">
            <a:avLst/>
          </a:prstGeom>
          <a:solidFill>
            <a:schemeClr val="tx1">
              <a:lumMod val="95000"/>
              <a:alpha val="27059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 rot="20086199">
            <a:off x="1040121" y="2067679"/>
            <a:ext cx="32816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Communication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 rot="1409502">
            <a:off x="5001930" y="1968066"/>
            <a:ext cx="296536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Skill Acquisition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89729" y="5245593"/>
            <a:ext cx="204254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Sensory</a:t>
            </a:r>
          </a:p>
          <a:p>
            <a:pPr algn="ctr"/>
            <a:r>
              <a:rPr lang="en-US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Regulation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00468" y="1219200"/>
            <a:ext cx="693780" cy="4267200"/>
          </a:xfrm>
          <a:prstGeom prst="rect">
            <a:avLst/>
          </a:prstGeom>
          <a:noFill/>
          <a:ln>
            <a:noFill/>
          </a:ln>
        </p:spPr>
        <p:txBody>
          <a:bodyPr vert="wordArtVert"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BEHAVIOR</a:t>
            </a:r>
          </a:p>
        </p:txBody>
      </p:sp>
    </p:spTree>
    <p:extLst>
      <p:ext uri="{BB962C8B-B14F-4D97-AF65-F5344CB8AC3E}">
        <p14:creationId xmlns:p14="http://schemas.microsoft.com/office/powerpoint/2010/main" val="9495660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  <p:bldP spid="8" grpId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4354"/>
            <a:ext cx="8229600" cy="1371600"/>
          </a:xfrm>
        </p:spPr>
        <p:txBody>
          <a:bodyPr/>
          <a:lstStyle/>
          <a:p>
            <a:r>
              <a:rPr lang="en-US" dirty="0" smtClean="0"/>
              <a:t>It’s a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Behavior</a:t>
            </a:r>
            <a:r>
              <a:rPr lang="en-US" dirty="0" smtClean="0"/>
              <a:t> if it is ….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8754" y="914400"/>
            <a:ext cx="5181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Observable</a:t>
            </a:r>
            <a:r>
              <a:rPr lang="en-US" sz="2800" b="1" dirty="0">
                <a:solidFill>
                  <a:srgbClr val="FFFF00"/>
                </a:solidFill>
              </a:rPr>
              <a:t> </a:t>
            </a:r>
            <a:r>
              <a:rPr lang="en-US" sz="2800" b="1" i="1" dirty="0" smtClean="0">
                <a:solidFill>
                  <a:srgbClr val="FFFF00"/>
                </a:solidFill>
              </a:rPr>
              <a:t>and </a:t>
            </a:r>
            <a:endParaRPr lang="en-US" sz="2800" b="1" i="1" dirty="0">
              <a:solidFill>
                <a:srgbClr val="FFFF00"/>
              </a:solidFill>
            </a:endParaRPr>
          </a:p>
          <a:p>
            <a:r>
              <a:rPr lang="en-US" sz="3200" b="1" dirty="0" smtClean="0">
                <a:solidFill>
                  <a:srgbClr val="FFFF00"/>
                </a:solidFill>
              </a:rPr>
              <a:t>Measurable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8754" y="2286000"/>
            <a:ext cx="7006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  <a:ea typeface="+mj-ea"/>
                <a:cs typeface="Trebuchet MS"/>
              </a:rPr>
              <a:t>Behavior Serves a </a:t>
            </a:r>
            <a:r>
              <a:rPr lang="en-US" sz="3200" dirty="0" smtClean="0">
                <a:latin typeface="+mj-lt"/>
                <a:ea typeface="+mj-ea"/>
                <a:cs typeface="Trebuchet MS"/>
              </a:rPr>
              <a:t>Function!</a:t>
            </a:r>
            <a:endParaRPr lang="en-US" sz="3200" dirty="0">
              <a:latin typeface="+mj-lt"/>
              <a:ea typeface="+mj-ea"/>
              <a:cs typeface="Trebuchet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8754" y="2909264"/>
            <a:ext cx="77680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To Gain Access</a:t>
            </a:r>
          </a:p>
          <a:p>
            <a:r>
              <a:rPr lang="en-US" sz="3200" b="1" dirty="0">
                <a:solidFill>
                  <a:srgbClr val="FFFF00"/>
                </a:solidFill>
              </a:rPr>
              <a:t>To Avoid</a:t>
            </a:r>
          </a:p>
          <a:p>
            <a:r>
              <a:rPr lang="en-US" sz="3200" b="1" dirty="0">
                <a:solidFill>
                  <a:srgbClr val="FFFF00"/>
                </a:solidFill>
              </a:rPr>
              <a:t>In Response to Internal State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8754" y="4800600"/>
            <a:ext cx="792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  <a:ea typeface="+mj-ea"/>
                <a:cs typeface="Trebuchet MS"/>
              </a:rPr>
              <a:t>Behavior is affected by consequences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8754" y="5360550"/>
            <a:ext cx="50335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Positive </a:t>
            </a:r>
            <a:r>
              <a:rPr lang="en-US" sz="3200" b="1" i="1" dirty="0">
                <a:solidFill>
                  <a:srgbClr val="FFFF00"/>
                </a:solidFill>
              </a:rPr>
              <a:t>or</a:t>
            </a:r>
          </a:p>
          <a:p>
            <a:r>
              <a:rPr lang="en-US" sz="3200" b="1" dirty="0">
                <a:solidFill>
                  <a:srgbClr val="FFFF00"/>
                </a:solidFill>
              </a:rPr>
              <a:t>Negative</a:t>
            </a:r>
          </a:p>
        </p:txBody>
      </p:sp>
      <p:sp>
        <p:nvSpPr>
          <p:cNvPr id="8" name="Right Arrow 7"/>
          <p:cNvSpPr/>
          <p:nvPr/>
        </p:nvSpPr>
        <p:spPr>
          <a:xfrm>
            <a:off x="381000" y="533400"/>
            <a:ext cx="537754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381000" y="4940587"/>
            <a:ext cx="537754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381000" y="2425987"/>
            <a:ext cx="537754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21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9" grpId="0" animBg="1"/>
      <p:bldP spid="10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Behavior as an expression of </a:t>
            </a:r>
            <a:br>
              <a:rPr lang="en-US" dirty="0" smtClean="0"/>
            </a:br>
            <a:r>
              <a:rPr lang="en-US" dirty="0" smtClean="0"/>
              <a:t>Emotional </a:t>
            </a:r>
            <a:r>
              <a:rPr lang="en-US" dirty="0" err="1" smtClean="0"/>
              <a:t>Dysregulation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276600"/>
            <a:ext cx="7848600" cy="3733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Students with ASD experience emotions intensively, but lack the means to cope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Studies suggest an increased risk for Mood and Anxiety disorders (</a:t>
            </a:r>
            <a:r>
              <a:rPr lang="en-US" sz="2800" dirty="0" err="1" smtClean="0">
                <a:solidFill>
                  <a:srgbClr val="FFFF00"/>
                </a:solidFill>
              </a:rPr>
              <a:t>Mazefsky</a:t>
            </a:r>
            <a:r>
              <a:rPr lang="en-US" sz="2800" dirty="0" smtClean="0">
                <a:solidFill>
                  <a:srgbClr val="FFFF00"/>
                </a:solidFill>
              </a:rPr>
              <a:t>, </a:t>
            </a:r>
            <a:r>
              <a:rPr lang="en-US" sz="2800" dirty="0" err="1" smtClean="0">
                <a:solidFill>
                  <a:srgbClr val="FFFF00"/>
                </a:solidFill>
              </a:rPr>
              <a:t>Folstein</a:t>
            </a:r>
            <a:r>
              <a:rPr lang="en-US" sz="2800" dirty="0" smtClean="0">
                <a:solidFill>
                  <a:srgbClr val="FFFF00"/>
                </a:solidFill>
              </a:rPr>
              <a:t>, </a:t>
            </a:r>
            <a:r>
              <a:rPr lang="en-US" sz="2800" dirty="0" err="1" smtClean="0">
                <a:solidFill>
                  <a:srgbClr val="FFFF00"/>
                </a:solidFill>
              </a:rPr>
              <a:t>Lainhart</a:t>
            </a:r>
            <a:r>
              <a:rPr lang="en-US" sz="2800" dirty="0" smtClean="0">
                <a:solidFill>
                  <a:srgbClr val="FFFF00"/>
                </a:solidFill>
              </a:rPr>
              <a:t>, 2008)</a:t>
            </a:r>
          </a:p>
          <a:p>
            <a:r>
              <a:rPr lang="en-US" sz="2800" dirty="0" smtClean="0"/>
              <a:t>Psychosocial stressors contribute to behavioral response</a:t>
            </a:r>
          </a:p>
          <a:p>
            <a:endParaRPr lang="en-US" sz="2400" dirty="0" smtClean="0"/>
          </a:p>
          <a:p>
            <a:endParaRPr lang="en-US" sz="28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4584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Child Wakes up Determined to Have a Bad Day!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smtClean="0"/>
              <a:t>Check in…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2564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7506113" cy="924475"/>
          </a:xfrm>
        </p:spPr>
        <p:txBody>
          <a:bodyPr/>
          <a:lstStyle/>
          <a:p>
            <a:r>
              <a:rPr lang="en-US" dirty="0" smtClean="0"/>
              <a:t>Supports for Behavioral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610600" cy="40514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/>
              <a:t>Steps in supporting behavior: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Observe across subject areas, time of day…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rgbClr val="FFFF00"/>
                </a:solidFill>
              </a:rPr>
              <a:t>Review data to determine pattern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Formulate a likely function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rgbClr val="FFFF00"/>
                </a:solidFill>
              </a:rPr>
              <a:t>Select strategy to support the area of need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Teach the </a:t>
            </a:r>
            <a:r>
              <a:rPr lang="en-US" sz="2800" dirty="0" smtClean="0"/>
              <a:t>strategy during calm &amp; practice!!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1420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990601"/>
            <a:ext cx="8229600" cy="2514600"/>
          </a:xfrm>
          <a:prstGeom prst="rect">
            <a:avLst/>
          </a:prstGeom>
          <a:solidFill>
            <a:srgbClr val="0070C0"/>
          </a:solidFill>
          <a:ln w="28575">
            <a:solidFill>
              <a:srgbClr val="7DD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21" y="160799"/>
            <a:ext cx="7372558" cy="753602"/>
          </a:xfrm>
        </p:spPr>
        <p:txBody>
          <a:bodyPr/>
          <a:lstStyle/>
          <a:p>
            <a:r>
              <a:rPr lang="en-US" dirty="0" smtClean="0"/>
              <a:t>ASD and Reading Comprehension: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610600" cy="586740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garmeble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found delight in the </a:t>
            </a:r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streemable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depiction of the night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endParaRPr lang="en-US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fact, the </a:t>
            </a:r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garmeble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often </a:t>
            </a:r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refromated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moratorially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</a:t>
            </a:r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streemable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depictions of the night were </a:t>
            </a:r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tallison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3400" dirty="0">
                <a:solidFill>
                  <a:srgbClr val="FFFF66"/>
                </a:solidFill>
              </a:rPr>
              <a:t>1. In what did the </a:t>
            </a:r>
            <a:r>
              <a:rPr lang="en-US" sz="3400" dirty="0" err="1">
                <a:solidFill>
                  <a:srgbClr val="FFFF66"/>
                </a:solidFill>
              </a:rPr>
              <a:t>garmeble</a:t>
            </a:r>
            <a:r>
              <a:rPr lang="en-US" sz="3400" dirty="0">
                <a:solidFill>
                  <a:srgbClr val="FFFF66"/>
                </a:solidFill>
              </a:rPr>
              <a:t> find delight?</a:t>
            </a:r>
          </a:p>
          <a:p>
            <a:pPr marL="0" indent="0">
              <a:buNone/>
            </a:pPr>
            <a:r>
              <a:rPr lang="en-US" sz="3400" dirty="0">
                <a:solidFill>
                  <a:srgbClr val="FFFF66"/>
                </a:solidFill>
              </a:rPr>
              <a:t>2. What did the </a:t>
            </a:r>
            <a:r>
              <a:rPr lang="en-US" sz="3400" dirty="0" err="1">
                <a:solidFill>
                  <a:srgbClr val="FFFF66"/>
                </a:solidFill>
              </a:rPr>
              <a:t>garmeble</a:t>
            </a:r>
            <a:r>
              <a:rPr lang="en-US" sz="3400" dirty="0">
                <a:solidFill>
                  <a:srgbClr val="FFFF66"/>
                </a:solidFill>
              </a:rPr>
              <a:t> often do</a:t>
            </a:r>
            <a:r>
              <a:rPr lang="en-US" sz="3400" dirty="0" smtClean="0">
                <a:solidFill>
                  <a:srgbClr val="FFFF66"/>
                </a:solidFill>
              </a:rPr>
              <a:t>?</a:t>
            </a:r>
            <a:endParaRPr lang="en-US" sz="1400" b="1" dirty="0">
              <a:solidFill>
                <a:srgbClr val="FFFF66"/>
              </a:solidFill>
            </a:endParaRPr>
          </a:p>
          <a:p>
            <a:pPr marL="0" indent="0">
              <a:buNone/>
            </a:pPr>
            <a:r>
              <a:rPr lang="en-US" sz="3400" dirty="0" smtClean="0">
                <a:solidFill>
                  <a:srgbClr val="FFFF66"/>
                </a:solidFill>
              </a:rPr>
              <a:t>3. How do you KNOW? What skills do you use?</a:t>
            </a:r>
          </a:p>
          <a:p>
            <a:pPr marL="0" indent="0">
              <a:buNone/>
            </a:pPr>
            <a:r>
              <a:rPr lang="en-US" sz="3400" dirty="0" smtClean="0">
                <a:solidFill>
                  <a:srgbClr val="FFFF66"/>
                </a:solidFill>
              </a:rPr>
              <a:t>4. Why is comprehension difficult in ASD?</a:t>
            </a:r>
          </a:p>
          <a:p>
            <a:pPr marL="0" indent="0">
              <a:buNone/>
            </a:pPr>
            <a:endParaRPr lang="en-US" sz="600" dirty="0" smtClean="0"/>
          </a:p>
          <a:p>
            <a:pPr marL="0" indent="0">
              <a:buNone/>
            </a:pPr>
            <a:r>
              <a:rPr lang="en-US" sz="2600" dirty="0" smtClean="0"/>
              <a:t>*Abstractions *Big Ideas *Making Connections *Drawing Conclusions      </a:t>
            </a:r>
            <a:r>
              <a:rPr lang="en-US" sz="2600" dirty="0" smtClean="0">
                <a:solidFill>
                  <a:srgbClr val="00518E"/>
                </a:solidFill>
              </a:rPr>
              <a:t>1</a:t>
            </a:r>
            <a:endParaRPr lang="en-US" sz="1000" dirty="0" smtClean="0">
              <a:solidFill>
                <a:srgbClr val="00518E"/>
              </a:solidFill>
            </a:endParaRPr>
          </a:p>
          <a:p>
            <a:pPr marL="0" indent="0">
              <a:buNone/>
            </a:pPr>
            <a:r>
              <a:rPr lang="en-US" sz="2600" dirty="0" smtClean="0">
                <a:solidFill>
                  <a:srgbClr val="00518E"/>
                </a:solidFill>
              </a:rPr>
              <a:t>  </a:t>
            </a:r>
            <a:r>
              <a:rPr lang="en-US" sz="2600" dirty="0" smtClean="0"/>
              <a:t> </a:t>
            </a:r>
            <a:r>
              <a:rPr lang="en-US" sz="2900" u="sng" dirty="0" smtClean="0"/>
              <a:t>Theory of Mind</a:t>
            </a:r>
            <a:r>
              <a:rPr lang="en-US" sz="2900" dirty="0" smtClean="0"/>
              <a:t>,    </a:t>
            </a:r>
            <a:r>
              <a:rPr lang="en-US" sz="2900" u="sng" dirty="0" smtClean="0"/>
              <a:t>Central Coherence</a:t>
            </a:r>
            <a:r>
              <a:rPr lang="en-US" sz="2900" dirty="0" smtClean="0"/>
              <a:t>,    </a:t>
            </a:r>
            <a:r>
              <a:rPr lang="en-US" sz="2900" u="sng" dirty="0" smtClean="0"/>
              <a:t>Executive Function</a:t>
            </a:r>
            <a:endParaRPr lang="en-US" sz="2600" u="sng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03677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7381977" cy="924475"/>
          </a:xfrm>
        </p:spPr>
        <p:txBody>
          <a:bodyPr/>
          <a:lstStyle/>
          <a:p>
            <a:r>
              <a:rPr lang="en-US" dirty="0"/>
              <a:t>Supports for Behavioral Concerns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7601155" cy="405143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 </a:t>
            </a:r>
            <a:r>
              <a:rPr lang="en-US" sz="2800" dirty="0">
                <a:solidFill>
                  <a:srgbClr val="FFFF00"/>
                </a:solidFill>
              </a:rPr>
              <a:t> </a:t>
            </a:r>
            <a:r>
              <a:rPr lang="en-US" sz="2800" dirty="0" smtClean="0">
                <a:solidFill>
                  <a:srgbClr val="FFFF00"/>
                </a:solidFill>
              </a:rPr>
              <a:t>Behavior Support Template</a:t>
            </a:r>
          </a:p>
          <a:p>
            <a:r>
              <a:rPr lang="en-US" sz="2800" dirty="0" smtClean="0"/>
              <a:t>  Data Collection Samples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  CHAMPS Program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P</a:t>
            </a:r>
            <a:r>
              <a:rPr lang="en-US" sz="2400" dirty="0" smtClean="0"/>
              <a:t>revent</a:t>
            </a:r>
            <a:r>
              <a:rPr lang="en-US" sz="2800" dirty="0" smtClean="0"/>
              <a:t>-T</a:t>
            </a:r>
            <a:r>
              <a:rPr lang="en-US" sz="2400" dirty="0" smtClean="0"/>
              <a:t>each</a:t>
            </a:r>
            <a:r>
              <a:rPr lang="en-US" sz="2800" dirty="0" smtClean="0"/>
              <a:t>-R</a:t>
            </a:r>
            <a:r>
              <a:rPr lang="en-US" sz="2400" dirty="0" smtClean="0"/>
              <a:t>einforce                    </a:t>
            </a:r>
            <a:r>
              <a:rPr lang="en-US" sz="2400" dirty="0" smtClean="0">
                <a:solidFill>
                  <a:srgbClr val="00518E"/>
                </a:solidFill>
              </a:rPr>
              <a:t>-  ----</a:t>
            </a:r>
            <a:r>
              <a:rPr lang="en-US" sz="2000" dirty="0" smtClean="0"/>
              <a:t>Functional Behavior Assessment</a:t>
            </a:r>
            <a:r>
              <a:rPr lang="en-US" sz="2400" dirty="0" smtClean="0"/>
              <a:t> </a:t>
            </a:r>
            <a:endParaRPr lang="en-US" sz="1100" dirty="0" smtClean="0"/>
          </a:p>
          <a:p>
            <a:endParaRPr lang="en-US" sz="1200" dirty="0"/>
          </a:p>
          <a:p>
            <a:endParaRPr lang="en-US" sz="2800" dirty="0" smtClean="0"/>
          </a:p>
        </p:txBody>
      </p:sp>
      <p:pic>
        <p:nvPicPr>
          <p:cNvPr id="4100" name="Picture 4" descr="C:\Users\michelle.lubetsky\AppData\Local\Microsoft\Windows\Temporary Internet Files\Content.IE5\QMMJI39K\MC90001464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429000"/>
            <a:ext cx="5359301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6172200" y="3505200"/>
            <a:ext cx="609600" cy="0"/>
          </a:xfrm>
          <a:prstGeom prst="line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406219" y="6019800"/>
            <a:ext cx="1371600" cy="0"/>
          </a:xfrm>
          <a:prstGeom prst="line">
            <a:avLst/>
          </a:prstGeom>
          <a:ln w="92075" cmpd="sng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519367" y="5181600"/>
            <a:ext cx="609600" cy="0"/>
          </a:xfrm>
          <a:prstGeom prst="line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57800" y="4343400"/>
            <a:ext cx="609600" cy="0"/>
          </a:xfrm>
          <a:prstGeom prst="line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084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77200" cy="924475"/>
          </a:xfrm>
        </p:spPr>
        <p:txBody>
          <a:bodyPr/>
          <a:lstStyle/>
          <a:p>
            <a:r>
              <a:rPr lang="en-US" dirty="0" smtClean="0"/>
              <a:t>Interventions for Behavior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467600" cy="480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Visual Supports Kit - samples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Emotional Regulation </a:t>
            </a:r>
            <a:r>
              <a:rPr lang="en-US" sz="2400" dirty="0" smtClean="0"/>
              <a:t>– Incredible 5 Pt. Scale, 5 is Against the Law</a:t>
            </a:r>
          </a:p>
          <a:p>
            <a:r>
              <a:rPr lang="en-US" sz="2800" dirty="0" smtClean="0"/>
              <a:t>Anxiety Reduction Interventions</a:t>
            </a:r>
          </a:p>
          <a:p>
            <a:pPr lvl="1"/>
            <a:r>
              <a:rPr lang="en-US" sz="2200" dirty="0" smtClean="0"/>
              <a:t>Workbook supplements</a:t>
            </a:r>
          </a:p>
          <a:p>
            <a:pPr lvl="1"/>
            <a:r>
              <a:rPr lang="en-US" sz="2200" dirty="0" smtClean="0"/>
              <a:t>Deep breathing</a:t>
            </a:r>
          </a:p>
          <a:p>
            <a:pPr lvl="1"/>
            <a:r>
              <a:rPr lang="en-US" sz="2200" dirty="0" smtClean="0"/>
              <a:t>Cognitive therapy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6184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69225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       Emotional Regulation Scale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324100" y="1143000"/>
          <a:ext cx="4495800" cy="5562598"/>
        </p:xfrm>
        <a:graphic>
          <a:graphicData uri="http://schemas.openxmlformats.org/drawingml/2006/table">
            <a:tbl>
              <a:tblPr/>
              <a:tblGrid>
                <a:gridCol w="802821"/>
                <a:gridCol w="845639"/>
                <a:gridCol w="1723390"/>
                <a:gridCol w="1123950"/>
              </a:tblGrid>
              <a:tr h="5082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kumimoji="0" lang="en-US" sz="18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Action</a:t>
                      </a:r>
                      <a:r>
                        <a:rPr lang="en-US" sz="1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endParaRPr 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Rating</a:t>
                      </a:r>
                      <a:endParaRPr 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My Scale</a:t>
                      </a:r>
                      <a:endParaRPr lang="en-US" sz="1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 I Can Try</a:t>
                      </a:r>
                      <a:endParaRPr 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99666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Wild</a:t>
                      </a:r>
                      <a:endParaRPr lang="en-US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24E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4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CD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Thunderstorm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521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Use Quiet Spot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780E"/>
                    </a:solidFill>
                  </a:tcPr>
                </a:tc>
              </a:tr>
              <a:tr h="100554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Mad</a:t>
                      </a:r>
                      <a:endParaRPr lang="en-US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67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4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Pouring Rain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703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Deep breathing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99666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Wiggly </a:t>
                      </a:r>
                      <a:endParaRPr lang="en-US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884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4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5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Showers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8B5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Ask for a break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814"/>
                    </a:solidFill>
                  </a:tcPr>
                </a:tc>
              </a:tr>
              <a:tr h="99666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So-So</a:t>
                      </a:r>
                      <a:endParaRPr lang="en-US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9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4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Sprinkles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A5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Ask </a:t>
                      </a:r>
                      <a:r>
                        <a:rPr lang="en-US" sz="18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for help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C16"/>
                    </a:solidFill>
                  </a:tcPr>
                </a:tc>
              </a:tr>
              <a:tr h="10588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Calm</a:t>
                      </a:r>
                      <a:endParaRPr lang="en-US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A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4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Rainbow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Awesome</a:t>
                      </a:r>
                      <a:endParaRPr lang="en-US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pic>
        <p:nvPicPr>
          <p:cNvPr id="49192" name="Picture 1" descr="C:\Documents and Settings\michelle.lubetsky\Local Settings\Temporary Internet Files\Content.IE5\WPDDK0G9\MC90044040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5867400"/>
            <a:ext cx="8239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5" name="Picture 5" descr="C:\Documents and Settings\michelle.lubetsky\Local Settings\Temporary Internet Files\Content.IE5\9D3Y7M5T\MC900023739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56521">
            <a:off x="5023836" y="3657941"/>
            <a:ext cx="712525" cy="871628"/>
          </a:xfrm>
          <a:prstGeom prst="rect">
            <a:avLst/>
          </a:prstGeom>
          <a:noFill/>
        </p:spPr>
      </p:pic>
      <p:pic>
        <p:nvPicPr>
          <p:cNvPr id="11" name="Picture 2" descr="C:\Documents and Settings\michelle.lubetsky\Local Settings\Temporary Internet Files\Content.IE5\HA6Q1S1D\MC900199249[1].wm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4572000" y="1981200"/>
            <a:ext cx="971739" cy="6024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63367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762000"/>
            <a:ext cx="9144000" cy="6096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0"/>
            <a:ext cx="7769225" cy="914400"/>
          </a:xfrm>
        </p:spPr>
        <p:txBody>
          <a:bodyPr/>
          <a:lstStyle/>
          <a:p>
            <a:pPr eaLnBrk="1" hangingPunct="1"/>
            <a:r>
              <a:rPr lang="en-US" dirty="0" smtClean="0"/>
              <a:t>       Emotional Regulation Scale</a:t>
            </a:r>
          </a:p>
        </p:txBody>
      </p:sp>
      <p:pic>
        <p:nvPicPr>
          <p:cNvPr id="50180" name="Picture 3" descr="thermometer examp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43000"/>
            <a:ext cx="7280275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762000"/>
            <a:ext cx="1371600" cy="6096000"/>
          </a:xfrm>
          <a:prstGeom prst="rect">
            <a:avLst/>
          </a:prstGeom>
          <a:solidFill>
            <a:srgbClr val="002B8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912453" y="762000"/>
            <a:ext cx="1295400" cy="6096000"/>
          </a:xfrm>
          <a:prstGeom prst="rect">
            <a:avLst/>
          </a:prstGeom>
          <a:solidFill>
            <a:srgbClr val="0051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371600" y="1149350"/>
            <a:ext cx="6477000" cy="52514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096000" y="1498600"/>
          <a:ext cx="838200" cy="46228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838200"/>
              </a:tblGrid>
              <a:tr h="92456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5</a:t>
                      </a:r>
                      <a:endParaRPr lang="en-US" sz="3200" b="1" dirty="0"/>
                    </a:p>
                  </a:txBody>
                  <a:tcPr/>
                </a:tc>
              </a:tr>
              <a:tr h="92456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4</a:t>
                      </a:r>
                      <a:endParaRPr lang="en-US" sz="3200" b="1" dirty="0"/>
                    </a:p>
                  </a:txBody>
                  <a:tcPr/>
                </a:tc>
              </a:tr>
              <a:tr h="92456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3</a:t>
                      </a:r>
                      <a:endParaRPr lang="en-US" sz="3200" b="1" dirty="0"/>
                    </a:p>
                  </a:txBody>
                  <a:tcPr/>
                </a:tc>
              </a:tr>
              <a:tr h="92456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2</a:t>
                      </a:r>
                      <a:endParaRPr lang="en-US" sz="3200" b="1" dirty="0"/>
                    </a:p>
                  </a:txBody>
                  <a:tcPr/>
                </a:tc>
              </a:tr>
              <a:tr h="92456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1</a:t>
                      </a:r>
                      <a:endParaRPr lang="en-US" sz="32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4280" name="Picture 8" descr="http://spedsg.com/images/images_books/A/thumbnails/A5IsAgainstTheLaw_t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810000"/>
            <a:ext cx="1790700" cy="232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600200" y="1600200"/>
            <a:ext cx="41148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800" b="1" dirty="0">
                <a:solidFill>
                  <a:schemeClr val="bg1"/>
                </a:solidFill>
              </a:rPr>
              <a:t>A 5 is Against the Law</a:t>
            </a:r>
            <a:r>
              <a:rPr lang="en-US" sz="2800" dirty="0">
                <a:solidFill>
                  <a:schemeClr val="bg1"/>
                </a:solidFill>
              </a:rPr>
              <a:t>!</a:t>
            </a:r>
          </a:p>
          <a:p>
            <a:pPr eaLnBrk="1" hangingPunct="1"/>
            <a:r>
              <a:rPr lang="en-US" sz="2800" dirty="0">
                <a:solidFill>
                  <a:schemeClr val="bg1"/>
                </a:solidFill>
              </a:rPr>
              <a:t>Social Boundaries Straight Up!</a:t>
            </a:r>
          </a:p>
          <a:p>
            <a:pPr eaLnBrk="1" hangingPunct="1"/>
            <a:endParaRPr lang="en-US" sz="1600" dirty="0">
              <a:solidFill>
                <a:schemeClr val="bg1"/>
              </a:solidFill>
            </a:endParaRPr>
          </a:p>
          <a:p>
            <a:pPr eaLnBrk="1" hangingPunct="1"/>
            <a:r>
              <a:rPr lang="en-US" sz="2400" dirty="0">
                <a:solidFill>
                  <a:schemeClr val="bg1"/>
                </a:solidFill>
              </a:rPr>
              <a:t>Kari Dunn </a:t>
            </a:r>
            <a:r>
              <a:rPr lang="en-US" sz="2400" dirty="0" err="1">
                <a:solidFill>
                  <a:schemeClr val="bg1"/>
                </a:solidFill>
              </a:rPr>
              <a:t>Buron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4903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When Anxiety Gets in the Way</a:t>
            </a:r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</p:txBody>
      </p:sp>
      <p:pic>
        <p:nvPicPr>
          <p:cNvPr id="51204" name="Picture 5" descr="When My Worries Get Too Big!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33600"/>
            <a:ext cx="29718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Picture 7" descr="Exploring Feelings: Anxiety: Cognitive Behaviour Therapy to Manage Anxiety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133600"/>
            <a:ext cx="28575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068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01000" cy="924475"/>
          </a:xfrm>
        </p:spPr>
        <p:txBody>
          <a:bodyPr/>
          <a:lstStyle/>
          <a:p>
            <a:r>
              <a:rPr lang="en-US" dirty="0" smtClean="0"/>
              <a:t>Addressing “Motivation Resistance”</a:t>
            </a:r>
            <a:br>
              <a:rPr lang="en-US" dirty="0" smtClean="0"/>
            </a:br>
            <a:r>
              <a:rPr lang="en-US" dirty="0" smtClean="0"/>
              <a:t>Can Avoid Potential Problems: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7848600" cy="4051437"/>
          </a:xfrm>
        </p:spPr>
        <p:txBody>
          <a:bodyPr>
            <a:noAutofit/>
          </a:bodyPr>
          <a:lstStyle/>
          <a:p>
            <a:r>
              <a:rPr lang="en-US" sz="2800" dirty="0" smtClean="0"/>
              <a:t> Utilize passions, favorite topics</a:t>
            </a:r>
          </a:p>
          <a:p>
            <a:pPr lvl="1"/>
            <a:r>
              <a:rPr lang="en-US" sz="2400" dirty="0" smtClean="0"/>
              <a:t> Asking </a:t>
            </a:r>
            <a:r>
              <a:rPr lang="en-US" sz="2400" dirty="0" smtClean="0"/>
              <a:t>the person </a:t>
            </a:r>
            <a:r>
              <a:rPr lang="en-US" sz="2400" dirty="0" smtClean="0"/>
              <a:t>to forget about it is futile</a:t>
            </a:r>
          </a:p>
          <a:p>
            <a:pPr indent="-285750"/>
            <a:r>
              <a:rPr lang="en-US" sz="2800" dirty="0" smtClean="0">
                <a:solidFill>
                  <a:srgbClr val="FFFF00"/>
                </a:solidFill>
              </a:rPr>
              <a:t> Make connections</a:t>
            </a:r>
          </a:p>
          <a:p>
            <a:pPr lvl="1"/>
            <a:r>
              <a:rPr lang="en-US" sz="2400" dirty="0" smtClean="0">
                <a:solidFill>
                  <a:srgbClr val="FFFF00"/>
                </a:solidFill>
              </a:rPr>
              <a:t> Show and tell why something is important, not because we say so</a:t>
            </a:r>
          </a:p>
          <a:p>
            <a:pPr lvl="1"/>
            <a:r>
              <a:rPr lang="en-US" sz="2400" dirty="0" smtClean="0">
                <a:solidFill>
                  <a:srgbClr val="FFFF00"/>
                </a:solidFill>
              </a:rPr>
              <a:t> Explain the abstract, provide visual tool</a:t>
            </a:r>
          </a:p>
          <a:p>
            <a:r>
              <a:rPr lang="en-US" sz="2800" dirty="0" smtClean="0"/>
              <a:t> They may get “stuck” on a topic</a:t>
            </a:r>
          </a:p>
          <a:p>
            <a:pPr lvl="1"/>
            <a:r>
              <a:rPr lang="en-US" sz="2400" dirty="0" smtClean="0"/>
              <a:t> Diffuse the fixation with humor, distraction, redirection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1435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125113" cy="924475"/>
          </a:xfrm>
        </p:spPr>
        <p:txBody>
          <a:bodyPr/>
          <a:lstStyle/>
          <a:p>
            <a:r>
              <a:rPr lang="en-US" dirty="0" smtClean="0"/>
              <a:t>Meltdown Intervention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01000" cy="4441039"/>
          </a:xfrm>
        </p:spPr>
        <p:txBody>
          <a:bodyPr>
            <a:noAutofit/>
          </a:bodyPr>
          <a:lstStyle/>
          <a:p>
            <a:r>
              <a:rPr lang="en-US" sz="2800" dirty="0" smtClean="0"/>
              <a:t> Take a breath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 Allow </a:t>
            </a:r>
            <a:r>
              <a:rPr lang="en-US" sz="2800" dirty="0">
                <a:solidFill>
                  <a:srgbClr val="FFFF00"/>
                </a:solidFill>
              </a:rPr>
              <a:t>short time for self-calming, rituals</a:t>
            </a:r>
          </a:p>
          <a:p>
            <a:r>
              <a:rPr lang="en-US" sz="2800" dirty="0" smtClean="0"/>
              <a:t> Speak softly and slowly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 Express concern</a:t>
            </a:r>
          </a:p>
          <a:p>
            <a:r>
              <a:rPr lang="en-US" sz="2800" dirty="0" smtClean="0"/>
              <a:t> Approach from side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 For some, write information down, accept written reply</a:t>
            </a:r>
          </a:p>
          <a:p>
            <a:r>
              <a:rPr lang="en-US" sz="2800" dirty="0" smtClean="0"/>
              <a:t> Eliminate surprises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 Acknowledge return to calm</a:t>
            </a:r>
          </a:p>
        </p:txBody>
      </p:sp>
    </p:spTree>
    <p:extLst>
      <p:ext uri="{BB962C8B-B14F-4D97-AF65-F5344CB8AC3E}">
        <p14:creationId xmlns:p14="http://schemas.microsoft.com/office/powerpoint/2010/main" val="91928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Problem / Solution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Users\michelle.lubetsky\AppData\Local\Microsoft\Windows\Temporary Internet Files\Content.IE5\FHANMSX6\MC90043255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286000"/>
            <a:ext cx="25146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20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296358" cy="924475"/>
          </a:xfrm>
        </p:spPr>
        <p:txBody>
          <a:bodyPr/>
          <a:lstStyle/>
          <a:p>
            <a:r>
              <a:rPr lang="en-US" dirty="0" smtClean="0"/>
              <a:t>Comprehension is Linked to    Joint Attention and Theory of Mind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45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Comprehension is Linked to Central Coherence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82119" y="2438400"/>
            <a:ext cx="2286000" cy="52322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Idea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12846" y="5867400"/>
            <a:ext cx="2362200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Allegory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12846" y="4154857"/>
            <a:ext cx="3048000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Author’s Intent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69746" y="3200400"/>
            <a:ext cx="2209800" cy="5232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Moral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88746" y="5009361"/>
            <a:ext cx="2590800" cy="523220"/>
          </a:xfrm>
          <a:prstGeom prst="rect">
            <a:avLst/>
          </a:prstGeom>
          <a:solidFill>
            <a:srgbClr val="CC66FF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Metaphor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142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3284</TotalTime>
  <Words>2874</Words>
  <Application>Microsoft Office PowerPoint</Application>
  <PresentationFormat>On-screen Show (4:3)</PresentationFormat>
  <Paragraphs>652</Paragraphs>
  <Slides>77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79" baseType="lpstr">
      <vt:lpstr>Summer</vt:lpstr>
      <vt:lpstr>Document</vt:lpstr>
      <vt:lpstr>Instructional Approaches for    Teaching Students with Autism</vt:lpstr>
      <vt:lpstr>  Addressing the Essence of Autism</vt:lpstr>
      <vt:lpstr>PowerPoint Presentation</vt:lpstr>
      <vt:lpstr>PowerPoint Presentation</vt:lpstr>
      <vt:lpstr>   Schedule onsite visits  </vt:lpstr>
      <vt:lpstr>Skill Acquisition Considerations:</vt:lpstr>
      <vt:lpstr>ASD and Reading Comprehension:</vt:lpstr>
      <vt:lpstr>Comprehension is Linked to    Joint Attention and Theory of Mind</vt:lpstr>
      <vt:lpstr>Comprehension is Linked to Central Coherence</vt:lpstr>
      <vt:lpstr>Comprehension is Linked to Executive Function  Organization, Sequence, and Summarization</vt:lpstr>
      <vt:lpstr>Using Prior Knowledge         in Skill Acquisition</vt:lpstr>
      <vt:lpstr>The Connection Between             Skill Acquisition and Behavior?</vt:lpstr>
      <vt:lpstr>The Connection Between             Skill Acquisition and Behavior?</vt:lpstr>
      <vt:lpstr>Save the Date: February 7, 2013</vt:lpstr>
      <vt:lpstr>News Flash:  Effective Instruction  for Students with ASD…</vt:lpstr>
      <vt:lpstr>Findings of the  National Research Council, 2001</vt:lpstr>
      <vt:lpstr>Updated Information on Interventions: National Autism Center, 2009</vt:lpstr>
      <vt:lpstr>Updated Information on Interventions: National Autism Center, 2009</vt:lpstr>
      <vt:lpstr>Updated Information on Interventions: National Autism Center, 2009</vt:lpstr>
      <vt:lpstr>Updated Information on Interventions: National Autism Center, 2009</vt:lpstr>
      <vt:lpstr>Instructional Approaches: Exploring Two Examples…</vt:lpstr>
      <vt:lpstr>1. Applied Behavior Analysis:</vt:lpstr>
      <vt:lpstr>Applied Behavior Analysis</vt:lpstr>
      <vt:lpstr>   Behavioral Learning Theory</vt:lpstr>
      <vt:lpstr> Carly and ABA</vt:lpstr>
      <vt:lpstr>Emails from Carly ABCNews.com</vt:lpstr>
      <vt:lpstr>Using ABA Principles in School:</vt:lpstr>
      <vt:lpstr>Discrete Trial Instruction        (Intensive Instruction)</vt:lpstr>
      <vt:lpstr>Discrete Trial Instruction</vt:lpstr>
      <vt:lpstr>Discrete Trial Instruction Sequence  </vt:lpstr>
      <vt:lpstr>Grouping and DTI</vt:lpstr>
      <vt:lpstr>Choral Response:  Capitol Cities, My Favorite!</vt:lpstr>
      <vt:lpstr>Response Cards: Consonants</vt:lpstr>
      <vt:lpstr>Overlap Responses: Taking Data on Multiple Students</vt:lpstr>
      <vt:lpstr>   Data ! ! ! </vt:lpstr>
      <vt:lpstr>Behavioral Techniques: Shaping and Errorless Learning</vt:lpstr>
      <vt:lpstr>Advantages of Discrete Trial</vt:lpstr>
      <vt:lpstr>Disadvantages of Discrete Trial</vt:lpstr>
      <vt:lpstr>Activity: What Skills Might You Teach Using Discrete Trial Instruction for Your Target Student?</vt:lpstr>
      <vt:lpstr>PowerPoint Presentation</vt:lpstr>
      <vt:lpstr>ABA Resources:</vt:lpstr>
      <vt:lpstr>   TEACCH Model  University of North Carolina </vt:lpstr>
      <vt:lpstr> 2. Structured Teaching:   TEACCH Model  University of North Carolina</vt:lpstr>
      <vt:lpstr> Individual Work Systems</vt:lpstr>
      <vt:lpstr>Sample Work Systems</vt:lpstr>
      <vt:lpstr>Sample Work Systems</vt:lpstr>
      <vt:lpstr>Advantages of Structured Teaching    </vt:lpstr>
      <vt:lpstr>Disadvantages of Structured Teaching    </vt:lpstr>
      <vt:lpstr>Activity: What Skills Might You Teach Using Structured Teaching for Your Target Student?</vt:lpstr>
      <vt:lpstr>Resources</vt:lpstr>
      <vt:lpstr>Factors that Influence Successful Skill Acquisition:</vt:lpstr>
      <vt:lpstr>1. Generalization of Skills!</vt:lpstr>
      <vt:lpstr>2. Instructional Control      Reduce Errors / Support Success</vt:lpstr>
      <vt:lpstr>Instructional Control  Reduce Errors / Support Success</vt:lpstr>
      <vt:lpstr>3. Principles of Motivation and Reinforcement</vt:lpstr>
      <vt:lpstr>Potential Reinforcer Profile</vt:lpstr>
      <vt:lpstr>4. Strategic Support:  </vt:lpstr>
      <vt:lpstr>Prompting –  Support or Co-dependence? </vt:lpstr>
      <vt:lpstr>Types Of Prompts:</vt:lpstr>
      <vt:lpstr>Things To Keep In Mind  When Prompting</vt:lpstr>
      <vt:lpstr>Access to the Curriculum</vt:lpstr>
      <vt:lpstr>Just the Facts! Student Scenario </vt:lpstr>
      <vt:lpstr>Just the Facts! Student Scenario </vt:lpstr>
      <vt:lpstr>What do YOU see?</vt:lpstr>
      <vt:lpstr>  Supports for Behavior</vt:lpstr>
      <vt:lpstr>It’s a Behavior if it is ….</vt:lpstr>
      <vt:lpstr>Behavior as an expression of  Emotional Dysregulation</vt:lpstr>
      <vt:lpstr>No Child Wakes up Determined to Have a Bad Day!</vt:lpstr>
      <vt:lpstr>Supports for Behavioral Concerns</vt:lpstr>
      <vt:lpstr>Supports for Behavioral Concerns</vt:lpstr>
      <vt:lpstr>Interventions for Behavior Concerns</vt:lpstr>
      <vt:lpstr>       Emotional Regulation Scale </vt:lpstr>
      <vt:lpstr>       Emotional Regulation Scale</vt:lpstr>
      <vt:lpstr>When Anxiety Gets in the Way</vt:lpstr>
      <vt:lpstr>Addressing “Motivation Resistance” Can Avoid Potential Problems:</vt:lpstr>
      <vt:lpstr>Meltdown Intervention</vt:lpstr>
      <vt:lpstr>   Problem / Solution Activity</vt:lpstr>
    </vt:vector>
  </TitlesOfParts>
  <Company>Allegheny Intermediate Unit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Instructional Approaches for    Teaching Students with Autism</dc:title>
  <dc:creator>michelle.lubetsky</dc:creator>
  <cp:lastModifiedBy>michelle.lubetsky</cp:lastModifiedBy>
  <cp:revision>157</cp:revision>
  <cp:lastPrinted>2012-11-21T16:28:40Z</cp:lastPrinted>
  <dcterms:created xsi:type="dcterms:W3CDTF">2011-12-29T15:55:51Z</dcterms:created>
  <dcterms:modified xsi:type="dcterms:W3CDTF">2012-11-28T02:44:56Z</dcterms:modified>
</cp:coreProperties>
</file>